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84" r:id="rId2"/>
    <p:sldId id="307" r:id="rId3"/>
    <p:sldId id="314" r:id="rId4"/>
    <p:sldId id="298" r:id="rId5"/>
    <p:sldId id="301" r:id="rId6"/>
    <p:sldId id="315" r:id="rId7"/>
    <p:sldId id="316" r:id="rId8"/>
    <p:sldId id="327" r:id="rId9"/>
    <p:sldId id="330" r:id="rId10"/>
    <p:sldId id="331" r:id="rId11"/>
    <p:sldId id="319" r:id="rId12"/>
    <p:sldId id="326" r:id="rId13"/>
    <p:sldId id="291" r:id="rId14"/>
    <p:sldId id="328" r:id="rId15"/>
    <p:sldId id="32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Sans Pro Light" panose="020B0403030403020204" pitchFamily="34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320" userDrawn="1">
          <p15:clr>
            <a:srgbClr val="A4A3A4"/>
          </p15:clr>
        </p15:guide>
        <p15:guide id="3" pos="3480" userDrawn="1">
          <p15:clr>
            <a:srgbClr val="A4A3A4"/>
          </p15:clr>
        </p15:guide>
        <p15:guide id="4" pos="6096" userDrawn="1">
          <p15:clr>
            <a:srgbClr val="A4A3A4"/>
          </p15:clr>
        </p15:guide>
        <p15:guide id="5" pos="4008" userDrawn="1">
          <p15:clr>
            <a:srgbClr val="A4A3A4"/>
          </p15:clr>
        </p15:guide>
        <p15:guide id="6" orient="horz" pos="14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j6tBTE+gGDZVKMTXad79OICqdU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B51"/>
    <a:srgbClr val="E21833"/>
    <a:srgbClr val="BFBFBF"/>
    <a:srgbClr val="E65163"/>
    <a:srgbClr val="E3394C"/>
    <a:srgbClr val="FDD626"/>
    <a:srgbClr val="FFD200"/>
    <a:srgbClr val="EBD6D9"/>
    <a:srgbClr val="E0A2A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15" autoAdjust="0"/>
  </p:normalViewPr>
  <p:slideViewPr>
    <p:cSldViewPr snapToGrid="0">
      <p:cViewPr varScale="1">
        <p:scale>
          <a:sx n="92" d="100"/>
          <a:sy n="92" d="100"/>
        </p:scale>
        <p:origin x="84" y="92"/>
      </p:cViewPr>
      <p:guideLst>
        <p:guide orient="horz" pos="2160"/>
        <p:guide pos="1320"/>
        <p:guide pos="3480"/>
        <p:guide pos="6096"/>
        <p:guide pos="4008"/>
        <p:guide orient="horz" pos="14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5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242395-2BE1-404E-7BCD-F954C9B760F8}"/>
              </a:ext>
            </a:extLst>
          </p:cNvPr>
          <p:cNvGrpSpPr/>
          <p:nvPr userDrawn="1"/>
        </p:nvGrpSpPr>
        <p:grpSpPr>
          <a:xfrm>
            <a:off x="0" y="6675120"/>
            <a:ext cx="12191999" cy="182880"/>
            <a:chOff x="0" y="6675120"/>
            <a:chExt cx="12191999" cy="182880"/>
          </a:xfrm>
        </p:grpSpPr>
        <p:sp>
          <p:nvSpPr>
            <p:cNvPr id="3" name="Google Shape;16;p8">
              <a:extLst>
                <a:ext uri="{FF2B5EF4-FFF2-40B4-BE49-F238E27FC236}">
                  <a16:creationId xmlns:a16="http://schemas.microsoft.com/office/drawing/2014/main" id="{092A1983-8703-999C-6FF1-EB33E8A560ED}"/>
                </a:ext>
              </a:extLst>
            </p:cNvPr>
            <p:cNvSpPr/>
            <p:nvPr userDrawn="1"/>
          </p:nvSpPr>
          <p:spPr>
            <a:xfrm>
              <a:off x="0" y="6675120"/>
              <a:ext cx="9000564" cy="182880"/>
            </a:xfrm>
            <a:custGeom>
              <a:avLst/>
              <a:gdLst/>
              <a:ahLst/>
              <a:cxnLst/>
              <a:rect l="l" t="t" r="r" b="b"/>
              <a:pathLst>
                <a:path w="9000564" h="182880" extrusionOk="0">
                  <a:moveTo>
                    <a:pt x="0" y="0"/>
                  </a:moveTo>
                  <a:lnTo>
                    <a:pt x="9000564" y="0"/>
                  </a:lnTo>
                  <a:lnTo>
                    <a:pt x="8914503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7;p8">
              <a:extLst>
                <a:ext uri="{FF2B5EF4-FFF2-40B4-BE49-F238E27FC236}">
                  <a16:creationId xmlns:a16="http://schemas.microsoft.com/office/drawing/2014/main" id="{3394341F-6663-BBBC-ADDB-383048D54D4E}"/>
                </a:ext>
              </a:extLst>
            </p:cNvPr>
            <p:cNvSpPr/>
            <p:nvPr userDrawn="1"/>
          </p:nvSpPr>
          <p:spPr>
            <a:xfrm>
              <a:off x="8978148" y="6675120"/>
              <a:ext cx="3213851" cy="182880"/>
            </a:xfrm>
            <a:custGeom>
              <a:avLst/>
              <a:gdLst/>
              <a:ahLst/>
              <a:cxnLst/>
              <a:rect l="l" t="t" r="r" b="b"/>
              <a:pathLst>
                <a:path w="3213851" h="182880" extrusionOk="0">
                  <a:moveTo>
                    <a:pt x="86061" y="0"/>
                  </a:moveTo>
                  <a:lnTo>
                    <a:pt x="3213851" y="0"/>
                  </a:lnTo>
                  <a:lnTo>
                    <a:pt x="321385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FFD2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" name="Google Shape;15;p8">
            <a:extLst>
              <a:ext uri="{FF2B5EF4-FFF2-40B4-BE49-F238E27FC236}">
                <a16:creationId xmlns:a16="http://schemas.microsoft.com/office/drawing/2014/main" id="{2E5EBACD-8729-5641-793B-1568E81F28F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784080" y="5943600"/>
            <a:ext cx="2286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;p8">
            <a:extLst>
              <a:ext uri="{FF2B5EF4-FFF2-40B4-BE49-F238E27FC236}">
                <a16:creationId xmlns:a16="http://schemas.microsoft.com/office/drawing/2014/main" id="{D5C1B267-EA1A-F59F-EC7C-ED266D2C91F8}"/>
              </a:ext>
            </a:extLst>
          </p:cNvPr>
          <p:cNvSpPr/>
          <p:nvPr userDrawn="1"/>
        </p:nvSpPr>
        <p:spPr>
          <a:xfrm>
            <a:off x="0" y="6675120"/>
            <a:ext cx="9000564" cy="182880"/>
          </a:xfrm>
          <a:custGeom>
            <a:avLst/>
            <a:gdLst/>
            <a:ahLst/>
            <a:cxnLst/>
            <a:rect l="l" t="t" r="r" b="b"/>
            <a:pathLst>
              <a:path w="9000564" h="182880" extrusionOk="0">
                <a:moveTo>
                  <a:pt x="0" y="0"/>
                </a:moveTo>
                <a:lnTo>
                  <a:pt x="9000564" y="0"/>
                </a:lnTo>
                <a:lnTo>
                  <a:pt x="8914503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7;p8">
            <a:extLst>
              <a:ext uri="{FF2B5EF4-FFF2-40B4-BE49-F238E27FC236}">
                <a16:creationId xmlns:a16="http://schemas.microsoft.com/office/drawing/2014/main" id="{4C34A507-E0CE-61AC-F387-FE1E2A5FEFBC}"/>
              </a:ext>
            </a:extLst>
          </p:cNvPr>
          <p:cNvSpPr/>
          <p:nvPr userDrawn="1"/>
        </p:nvSpPr>
        <p:spPr>
          <a:xfrm>
            <a:off x="8978148" y="6675120"/>
            <a:ext cx="3213851" cy="182880"/>
          </a:xfrm>
          <a:custGeom>
            <a:avLst/>
            <a:gdLst/>
            <a:ahLst/>
            <a:cxnLst/>
            <a:rect l="l" t="t" r="r" b="b"/>
            <a:pathLst>
              <a:path w="3213851" h="182880" extrusionOk="0">
                <a:moveTo>
                  <a:pt x="86061" y="0"/>
                </a:moveTo>
                <a:lnTo>
                  <a:pt x="3213851" y="0"/>
                </a:lnTo>
                <a:lnTo>
                  <a:pt x="3213851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FFD2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capabilities/strategy-and-corporate-finance/our-insights/how-covid-19-has-pushed-companies-over-the-technology-tipping-point-and-transformed-business-forever" TargetMode="External"/><Relationship Id="rId2" Type="http://schemas.openxmlformats.org/officeDocument/2006/relationships/hyperlink" Target="https://www.sec.gov/Archives/edgar/data/1018724/000101872420000021/amzn-20200630.ht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e.training/free-resources/asset-management/rebasing-stock-prices-to-10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3F9C0F-3242-A870-8BC1-076B4BF74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</a:blip>
          <a:srcRect t="4903" b="11952"/>
          <a:stretch/>
        </p:blipFill>
        <p:spPr>
          <a:xfrm>
            <a:off x="9437" y="0"/>
            <a:ext cx="12192000" cy="6858000"/>
          </a:xfrm>
          <a:prstGeom prst="rect">
            <a:avLst/>
          </a:prstGeom>
        </p:spPr>
      </p:pic>
      <p:pic>
        <p:nvPicPr>
          <p:cNvPr id="4" name="Google Shape;15;p8">
            <a:extLst>
              <a:ext uri="{FF2B5EF4-FFF2-40B4-BE49-F238E27FC236}">
                <a16:creationId xmlns:a16="http://schemas.microsoft.com/office/drawing/2014/main" id="{37238699-0900-FA2B-EEAE-027261AA4B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116" y="5858196"/>
            <a:ext cx="2343685" cy="68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;p8">
            <a:extLst>
              <a:ext uri="{FF2B5EF4-FFF2-40B4-BE49-F238E27FC236}">
                <a16:creationId xmlns:a16="http://schemas.microsoft.com/office/drawing/2014/main" id="{35A487B3-C973-3AF7-A929-5B3AE492EC43}"/>
              </a:ext>
            </a:extLst>
          </p:cNvPr>
          <p:cNvSpPr/>
          <p:nvPr/>
        </p:nvSpPr>
        <p:spPr>
          <a:xfrm>
            <a:off x="-34636" y="6675120"/>
            <a:ext cx="9000564" cy="182880"/>
          </a:xfrm>
          <a:custGeom>
            <a:avLst/>
            <a:gdLst/>
            <a:ahLst/>
            <a:cxnLst/>
            <a:rect l="l" t="t" r="r" b="b"/>
            <a:pathLst>
              <a:path w="9000564" h="182880" extrusionOk="0">
                <a:moveTo>
                  <a:pt x="0" y="0"/>
                </a:moveTo>
                <a:lnTo>
                  <a:pt x="9000564" y="0"/>
                </a:lnTo>
                <a:lnTo>
                  <a:pt x="8914503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20201F">
              <a:alpha val="8980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7;p8">
            <a:extLst>
              <a:ext uri="{FF2B5EF4-FFF2-40B4-BE49-F238E27FC236}">
                <a16:creationId xmlns:a16="http://schemas.microsoft.com/office/drawing/2014/main" id="{20BED1D6-A563-2B84-BADB-9C71BB6FEEEE}"/>
              </a:ext>
            </a:extLst>
          </p:cNvPr>
          <p:cNvSpPr/>
          <p:nvPr/>
        </p:nvSpPr>
        <p:spPr>
          <a:xfrm>
            <a:off x="8978148" y="6675120"/>
            <a:ext cx="3213851" cy="182880"/>
          </a:xfrm>
          <a:custGeom>
            <a:avLst/>
            <a:gdLst/>
            <a:ahLst/>
            <a:cxnLst/>
            <a:rect l="l" t="t" r="r" b="b"/>
            <a:pathLst>
              <a:path w="3213851" h="182880" extrusionOk="0">
                <a:moveTo>
                  <a:pt x="86061" y="0"/>
                </a:moveTo>
                <a:lnTo>
                  <a:pt x="3213851" y="0"/>
                </a:lnTo>
                <a:lnTo>
                  <a:pt x="3213851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FFD2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94;p1">
            <a:extLst>
              <a:ext uri="{FF2B5EF4-FFF2-40B4-BE49-F238E27FC236}">
                <a16:creationId xmlns:a16="http://schemas.microsoft.com/office/drawing/2014/main" id="{52A63E23-5AD8-9EE3-8575-B97B3217FDAC}"/>
              </a:ext>
            </a:extLst>
          </p:cNvPr>
          <p:cNvPicPr preferRelativeResize="0"/>
          <p:nvPr/>
        </p:nvPicPr>
        <p:blipFill rotWithShape="1">
          <a:blip r:embed="rId4">
            <a:alphaModFix amt="85000"/>
          </a:blip>
          <a:srcRect t="19112"/>
          <a:stretch/>
        </p:blipFill>
        <p:spPr>
          <a:xfrm>
            <a:off x="0" y="0"/>
            <a:ext cx="12192000" cy="68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D1FF6B5-05B3-EF7A-E0B0-6B6CBAF70F39}"/>
              </a:ext>
            </a:extLst>
          </p:cNvPr>
          <p:cNvGrpSpPr/>
          <p:nvPr/>
        </p:nvGrpSpPr>
        <p:grpSpPr>
          <a:xfrm>
            <a:off x="4244745" y="2214449"/>
            <a:ext cx="7255910" cy="2429103"/>
            <a:chOff x="4406670" y="1839275"/>
            <a:chExt cx="7255910" cy="242910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40B9A3-B70C-00F1-7FA7-AB8E4175D834}"/>
                </a:ext>
              </a:extLst>
            </p:cNvPr>
            <p:cNvCxnSpPr>
              <a:cxnSpLocks/>
            </p:cNvCxnSpPr>
            <p:nvPr/>
          </p:nvCxnSpPr>
          <p:spPr>
            <a:xfrm>
              <a:off x="11662580" y="2276475"/>
              <a:ext cx="0" cy="60960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D4495E-75A9-7ED4-049C-781AC1A133C7}"/>
                </a:ext>
              </a:extLst>
            </p:cNvPr>
            <p:cNvSpPr txBox="1"/>
            <p:nvPr/>
          </p:nvSpPr>
          <p:spPr>
            <a:xfrm>
              <a:off x="4406670" y="1839275"/>
              <a:ext cx="7115523" cy="242910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1"/>
                  </a:solidFill>
                </a:rPr>
                <a:t>STOCKBUSTERS</a:t>
              </a:r>
            </a:p>
            <a:p>
              <a:pPr algn="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Understanding Economic Shocks</a:t>
              </a:r>
            </a:p>
            <a:p>
              <a:pPr algn="r">
                <a:lnSpc>
                  <a:spcPct val="150000"/>
                </a:lnSpc>
              </a:pPr>
              <a:r>
                <a:rPr lang="en-US" sz="1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06-Dec-2023</a:t>
              </a:r>
              <a:endParaRPr lang="en-US" sz="2800" dirty="0">
                <a:solidFill>
                  <a:srgbClr val="E2374C"/>
                </a:solidFill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1CF4F1E-FD9A-5681-B10D-86D4B8DBA930}"/>
                </a:ext>
              </a:extLst>
            </p:cNvPr>
            <p:cNvCxnSpPr>
              <a:cxnSpLocks/>
            </p:cNvCxnSpPr>
            <p:nvPr/>
          </p:nvCxnSpPr>
          <p:spPr>
            <a:xfrm>
              <a:off x="11662580" y="2942535"/>
              <a:ext cx="0" cy="1019865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576F55-5655-9D0A-8202-E0EE6BD834D2}"/>
              </a:ext>
            </a:extLst>
          </p:cNvPr>
          <p:cNvSpPr txBox="1"/>
          <p:nvPr/>
        </p:nvSpPr>
        <p:spPr>
          <a:xfrm>
            <a:off x="3124199" y="6061483"/>
            <a:ext cx="88107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Brigid Sax | Delvin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Eluvathingal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| Nan Liu |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Navneeth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Oruganti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| Rakshanda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Hedawoo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| Saketh Gangavaram |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Sumedh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Tirodkar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682F9-FDFD-4BDB-A568-E270F27D69F7}"/>
              </a:ext>
            </a:extLst>
          </p:cNvPr>
          <p:cNvSpPr txBox="1"/>
          <p:nvPr/>
        </p:nvSpPr>
        <p:spPr>
          <a:xfrm>
            <a:off x="500503" y="679321"/>
            <a:ext cx="2818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Confidential. For academic purposes only.</a:t>
            </a:r>
          </a:p>
        </p:txBody>
      </p:sp>
    </p:spTree>
    <p:extLst>
      <p:ext uri="{BB962C8B-B14F-4D97-AF65-F5344CB8AC3E}">
        <p14:creationId xmlns:p14="http://schemas.microsoft.com/office/powerpoint/2010/main" val="63409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AF80C3A-532A-2E11-E6BA-4116FA35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82" y="2140520"/>
            <a:ext cx="6891740" cy="2950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02D4D-B907-5A89-520B-1A3A600F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482388"/>
            <a:ext cx="11030543" cy="66278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Understanding volatility in Amazon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5FD604-53AE-6ED0-249B-0A52E8C6976F}"/>
              </a:ext>
            </a:extLst>
          </p:cNvPr>
          <p:cNvGrpSpPr/>
          <p:nvPr/>
        </p:nvGrpSpPr>
        <p:grpSpPr>
          <a:xfrm>
            <a:off x="0" y="6675120"/>
            <a:ext cx="12191999" cy="182880"/>
            <a:chOff x="0" y="6675120"/>
            <a:chExt cx="12191999" cy="182880"/>
          </a:xfrm>
        </p:grpSpPr>
        <p:sp>
          <p:nvSpPr>
            <p:cNvPr id="6" name="Google Shape;16;p8">
              <a:extLst>
                <a:ext uri="{FF2B5EF4-FFF2-40B4-BE49-F238E27FC236}">
                  <a16:creationId xmlns:a16="http://schemas.microsoft.com/office/drawing/2014/main" id="{AD70E254-0BE2-EB95-EA10-305F72788577}"/>
                </a:ext>
              </a:extLst>
            </p:cNvPr>
            <p:cNvSpPr/>
            <p:nvPr userDrawn="1"/>
          </p:nvSpPr>
          <p:spPr>
            <a:xfrm>
              <a:off x="0" y="6675120"/>
              <a:ext cx="9000564" cy="182880"/>
            </a:xfrm>
            <a:custGeom>
              <a:avLst/>
              <a:gdLst/>
              <a:ahLst/>
              <a:cxnLst/>
              <a:rect l="l" t="t" r="r" b="b"/>
              <a:pathLst>
                <a:path w="9000564" h="182880" extrusionOk="0">
                  <a:moveTo>
                    <a:pt x="0" y="0"/>
                  </a:moveTo>
                  <a:lnTo>
                    <a:pt x="9000564" y="0"/>
                  </a:lnTo>
                  <a:lnTo>
                    <a:pt x="8914503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;p8">
              <a:extLst>
                <a:ext uri="{FF2B5EF4-FFF2-40B4-BE49-F238E27FC236}">
                  <a16:creationId xmlns:a16="http://schemas.microsoft.com/office/drawing/2014/main" id="{3588B0A7-DA2F-C94E-111D-F27CB96954D3}"/>
                </a:ext>
              </a:extLst>
            </p:cNvPr>
            <p:cNvSpPr/>
            <p:nvPr userDrawn="1"/>
          </p:nvSpPr>
          <p:spPr>
            <a:xfrm>
              <a:off x="8978148" y="6675120"/>
              <a:ext cx="3213851" cy="182880"/>
            </a:xfrm>
            <a:custGeom>
              <a:avLst/>
              <a:gdLst/>
              <a:ahLst/>
              <a:cxnLst/>
              <a:rect l="l" t="t" r="r" b="b"/>
              <a:pathLst>
                <a:path w="3213851" h="182880" extrusionOk="0">
                  <a:moveTo>
                    <a:pt x="86061" y="0"/>
                  </a:moveTo>
                  <a:lnTo>
                    <a:pt x="3213851" y="0"/>
                  </a:lnTo>
                  <a:lnTo>
                    <a:pt x="321385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FFD2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F95B015-B20F-6C1D-E32D-447A8A940023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CBFA0BB-23D4-0F14-6267-AC0D76098855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8;p5">
            <a:extLst>
              <a:ext uri="{FF2B5EF4-FFF2-40B4-BE49-F238E27FC236}">
                <a16:creationId xmlns:a16="http://schemas.microsoft.com/office/drawing/2014/main" id="{9EA9A081-C311-2994-A86F-4F2078AD7EA0}"/>
              </a:ext>
            </a:extLst>
          </p:cNvPr>
          <p:cNvSpPr/>
          <p:nvPr/>
        </p:nvSpPr>
        <p:spPr>
          <a:xfrm>
            <a:off x="7103278" y="1506453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5;p5">
            <a:extLst>
              <a:ext uri="{FF2B5EF4-FFF2-40B4-BE49-F238E27FC236}">
                <a16:creationId xmlns:a16="http://schemas.microsoft.com/office/drawing/2014/main" id="{89ABAFEA-7B30-4C5D-CC3F-16A251BC1690}"/>
              </a:ext>
            </a:extLst>
          </p:cNvPr>
          <p:cNvSpPr/>
          <p:nvPr/>
        </p:nvSpPr>
        <p:spPr>
          <a:xfrm>
            <a:off x="7089535" y="3910336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INFERENCES</a:t>
            </a:r>
          </a:p>
        </p:txBody>
      </p:sp>
      <p:sp>
        <p:nvSpPr>
          <p:cNvPr id="9" name="Google Shape;98;p5">
            <a:extLst>
              <a:ext uri="{FF2B5EF4-FFF2-40B4-BE49-F238E27FC236}">
                <a16:creationId xmlns:a16="http://schemas.microsoft.com/office/drawing/2014/main" id="{73DD30F5-C25C-0ED3-AB50-D6148353B82F}"/>
              </a:ext>
            </a:extLst>
          </p:cNvPr>
          <p:cNvSpPr/>
          <p:nvPr/>
        </p:nvSpPr>
        <p:spPr>
          <a:xfrm>
            <a:off x="863599" y="1506453"/>
            <a:ext cx="6062134" cy="513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6EC67-6298-ACE3-3B8D-6130A54628D4}"/>
              </a:ext>
            </a:extLst>
          </p:cNvPr>
          <p:cNvSpPr/>
          <p:nvPr/>
        </p:nvSpPr>
        <p:spPr>
          <a:xfrm>
            <a:off x="7103278" y="2115701"/>
            <a:ext cx="4931740" cy="1912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3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97B14A-3CD1-5B7C-6F55-87A7914E46D1}"/>
              </a:ext>
            </a:extLst>
          </p:cNvPr>
          <p:cNvSpPr/>
          <p:nvPr/>
        </p:nvSpPr>
        <p:spPr>
          <a:xfrm>
            <a:off x="12211640" y="4388910"/>
            <a:ext cx="4931740" cy="209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1"/>
                </a:solidFill>
              </a:rPr>
              <a:t>1. 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indicates that the stock was oversold, which can seem like an indicator to buy because of the low price.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price shot up, hugging the upper band it is typically a sign that one should sell their stock, as the price will soon decrease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war shifted consumer priorities, leading to reduced spending on non-essential items. This impacted Amazon's core retail business and contributed to a narrowing of the Bollinger Bands as market volatility subsided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08DF9A-AB82-855F-25BE-C7FE254D35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599" y="2483987"/>
            <a:ext cx="1566334" cy="7582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AAA6E3-1F13-3068-0FFC-B35A8FF27F2C}"/>
              </a:ext>
            </a:extLst>
          </p:cNvPr>
          <p:cNvSpPr txBox="1"/>
          <p:nvPr/>
        </p:nvSpPr>
        <p:spPr>
          <a:xfrm>
            <a:off x="12350046" y="2134637"/>
            <a:ext cx="46593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Amazon's stock price oscillates within the Bollinger Bands, indicating inherent tech sector volatility.</a:t>
            </a:r>
          </a:p>
          <a:p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5812DD-E84A-00D7-1DD6-78981B7DE4ED}"/>
              </a:ext>
            </a:extLst>
          </p:cNvPr>
          <p:cNvSpPr txBox="1"/>
          <p:nvPr/>
        </p:nvSpPr>
        <p:spPr>
          <a:xfrm>
            <a:off x="12350047" y="2626659"/>
            <a:ext cx="427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The pandemic initially fueled Amazon's growth due to increased online activity, reflected in wider Bollinger Bands.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4E23C-5DD3-3F6B-A8C0-A4CE6969B9E1}"/>
              </a:ext>
            </a:extLst>
          </p:cNvPr>
          <p:cNvSpPr txBox="1"/>
          <p:nvPr/>
        </p:nvSpPr>
        <p:spPr>
          <a:xfrm>
            <a:off x="12350046" y="3242212"/>
            <a:ext cx="427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ost-pandemic adjustments and supply chain disruptions caused stock price fluctuations and narrowed the bands.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7BB7C8-2A81-F16A-86C2-E6BE9F2DEECB}"/>
              </a:ext>
            </a:extLst>
          </p:cNvPr>
          <p:cNvSpPr/>
          <p:nvPr/>
        </p:nvSpPr>
        <p:spPr>
          <a:xfrm>
            <a:off x="7103278" y="2115701"/>
            <a:ext cx="4931740" cy="1313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First 2 weeks after announcement of lockdown 1 showed abnormally high volatility in the market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Support was missing although the stock hit lower band multiple times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31B452-E12A-5E21-80C4-14347A5A4E7B}"/>
              </a:ext>
            </a:extLst>
          </p:cNvPr>
          <p:cNvSpPr/>
          <p:nvPr/>
        </p:nvSpPr>
        <p:spPr>
          <a:xfrm>
            <a:off x="7103278" y="4519646"/>
            <a:ext cx="4931740" cy="209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This is the anticipation phase and most investors were panicking about their holdings in all stocks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Herd behavior – Although a strong buy signal is seen form the graph, the required support did not come from the potential buyers</a:t>
            </a:r>
          </a:p>
        </p:txBody>
      </p:sp>
    </p:spTree>
    <p:extLst>
      <p:ext uri="{BB962C8B-B14F-4D97-AF65-F5344CB8AC3E}">
        <p14:creationId xmlns:p14="http://schemas.microsoft.com/office/powerpoint/2010/main" val="310480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D4D-B907-5A89-520B-1A3A600F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482388"/>
            <a:ext cx="11030543" cy="66278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Summing it up</a:t>
            </a:r>
          </a:p>
        </p:txBody>
      </p:sp>
      <p:pic>
        <p:nvPicPr>
          <p:cNvPr id="4" name="Google Shape;15;p8">
            <a:extLst>
              <a:ext uri="{FF2B5EF4-FFF2-40B4-BE49-F238E27FC236}">
                <a16:creationId xmlns:a16="http://schemas.microsoft.com/office/drawing/2014/main" id="{BF20240E-78D2-5AB0-3C2C-C90F737A0E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317" y="5943600"/>
            <a:ext cx="2286000" cy="666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05FD604-53AE-6ED0-249B-0A52E8C6976F}"/>
              </a:ext>
            </a:extLst>
          </p:cNvPr>
          <p:cNvGrpSpPr/>
          <p:nvPr/>
        </p:nvGrpSpPr>
        <p:grpSpPr>
          <a:xfrm>
            <a:off x="0" y="6675120"/>
            <a:ext cx="12191999" cy="182880"/>
            <a:chOff x="0" y="6675120"/>
            <a:chExt cx="12191999" cy="182880"/>
          </a:xfrm>
        </p:grpSpPr>
        <p:sp>
          <p:nvSpPr>
            <p:cNvPr id="6" name="Google Shape;16;p8">
              <a:extLst>
                <a:ext uri="{FF2B5EF4-FFF2-40B4-BE49-F238E27FC236}">
                  <a16:creationId xmlns:a16="http://schemas.microsoft.com/office/drawing/2014/main" id="{AD70E254-0BE2-EB95-EA10-305F72788577}"/>
                </a:ext>
              </a:extLst>
            </p:cNvPr>
            <p:cNvSpPr/>
            <p:nvPr userDrawn="1"/>
          </p:nvSpPr>
          <p:spPr>
            <a:xfrm>
              <a:off x="0" y="6675120"/>
              <a:ext cx="9000564" cy="182880"/>
            </a:xfrm>
            <a:custGeom>
              <a:avLst/>
              <a:gdLst/>
              <a:ahLst/>
              <a:cxnLst/>
              <a:rect l="l" t="t" r="r" b="b"/>
              <a:pathLst>
                <a:path w="9000564" h="182880" extrusionOk="0">
                  <a:moveTo>
                    <a:pt x="0" y="0"/>
                  </a:moveTo>
                  <a:lnTo>
                    <a:pt x="9000564" y="0"/>
                  </a:lnTo>
                  <a:lnTo>
                    <a:pt x="8914503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;p8">
              <a:extLst>
                <a:ext uri="{FF2B5EF4-FFF2-40B4-BE49-F238E27FC236}">
                  <a16:creationId xmlns:a16="http://schemas.microsoft.com/office/drawing/2014/main" id="{3588B0A7-DA2F-C94E-111D-F27CB96954D3}"/>
                </a:ext>
              </a:extLst>
            </p:cNvPr>
            <p:cNvSpPr/>
            <p:nvPr userDrawn="1"/>
          </p:nvSpPr>
          <p:spPr>
            <a:xfrm>
              <a:off x="8978148" y="6675120"/>
              <a:ext cx="3213851" cy="182880"/>
            </a:xfrm>
            <a:custGeom>
              <a:avLst/>
              <a:gdLst/>
              <a:ahLst/>
              <a:cxnLst/>
              <a:rect l="l" t="t" r="r" b="b"/>
              <a:pathLst>
                <a:path w="3213851" h="182880" extrusionOk="0">
                  <a:moveTo>
                    <a:pt x="86061" y="0"/>
                  </a:moveTo>
                  <a:lnTo>
                    <a:pt x="3213851" y="0"/>
                  </a:lnTo>
                  <a:lnTo>
                    <a:pt x="321385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FFD2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F95B015-B20F-6C1D-E32D-447A8A940023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CBFA0BB-23D4-0F14-6267-AC0D76098855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BB896-E6AC-B478-4143-D3A29A555329}"/>
              </a:ext>
            </a:extLst>
          </p:cNvPr>
          <p:cNvGrpSpPr/>
          <p:nvPr/>
        </p:nvGrpSpPr>
        <p:grpSpPr>
          <a:xfrm>
            <a:off x="795866" y="1219195"/>
            <a:ext cx="5300135" cy="4402611"/>
            <a:chOff x="795866" y="1549400"/>
            <a:chExt cx="3945467" cy="440261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D27DFF-139D-4392-F16E-0C397B1D699C}"/>
                </a:ext>
              </a:extLst>
            </p:cNvPr>
            <p:cNvCxnSpPr>
              <a:cxnSpLocks/>
            </p:cNvCxnSpPr>
            <p:nvPr/>
          </p:nvCxnSpPr>
          <p:spPr>
            <a:xfrm>
              <a:off x="901254" y="1972734"/>
              <a:ext cx="38400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9B5461-5CE7-80BD-ADCD-4AAD5C9AF7C7}"/>
                </a:ext>
              </a:extLst>
            </p:cNvPr>
            <p:cNvSpPr txBox="1"/>
            <p:nvPr/>
          </p:nvSpPr>
          <p:spPr>
            <a:xfrm>
              <a:off x="901254" y="1549400"/>
              <a:ext cx="1095679" cy="343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b="1" dirty="0"/>
                <a:t>TECH SECTOR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D679A1-5F5F-ACEA-9943-C48DBA593E16}"/>
                </a:ext>
              </a:extLst>
            </p:cNvPr>
            <p:cNvSpPr/>
            <p:nvPr/>
          </p:nvSpPr>
          <p:spPr>
            <a:xfrm>
              <a:off x="795866" y="2153538"/>
              <a:ext cx="3858730" cy="37984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dirty="0">
                  <a:solidFill>
                    <a:schemeClr val="tx1"/>
                  </a:solidFill>
                </a:rPr>
                <a:t>Tech sector has recovered strong from lockdown 1</a:t>
              </a:r>
            </a:p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dirty="0">
                  <a:solidFill>
                    <a:schemeClr val="tx1"/>
                  </a:solidFill>
                </a:rPr>
                <a:t>The tailwind effect noted seems to be a permanent shift</a:t>
              </a:r>
            </a:p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dirty="0">
                  <a:solidFill>
                    <a:schemeClr val="tx1"/>
                  </a:solidFill>
                </a:rPr>
                <a:t>Our research shows that the factors driving the changes are strongly correlated to the indicators we have used</a:t>
              </a:r>
            </a:p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dirty="0">
                  <a:solidFill>
                    <a:schemeClr val="tx1"/>
                  </a:solidFill>
                </a:rPr>
                <a:t>Correction in prices (as seen in Analysis 2) last year appears to be due to over hiring during the lockdown 1</a:t>
              </a:r>
            </a:p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dirty="0">
                  <a:solidFill>
                    <a:schemeClr val="tx1"/>
                  </a:solidFill>
                </a:rPr>
                <a:t>Tech sector seems to benefit the most from economic shocks and we expect this trend to recur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8B4323-E7A0-2AD5-A5F8-9278742F886C}"/>
              </a:ext>
            </a:extLst>
          </p:cNvPr>
          <p:cNvGrpSpPr/>
          <p:nvPr/>
        </p:nvGrpSpPr>
        <p:grpSpPr>
          <a:xfrm>
            <a:off x="6290732" y="1219195"/>
            <a:ext cx="5300135" cy="2142531"/>
            <a:chOff x="795866" y="4003093"/>
            <a:chExt cx="3945467" cy="214253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B0A6F6-6B50-FB98-A6F7-80E60BEE2DD4}"/>
                </a:ext>
              </a:extLst>
            </p:cNvPr>
            <p:cNvCxnSpPr>
              <a:cxnSpLocks/>
            </p:cNvCxnSpPr>
            <p:nvPr/>
          </p:nvCxnSpPr>
          <p:spPr>
            <a:xfrm>
              <a:off x="901254" y="4426427"/>
              <a:ext cx="38400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B3C85A-A757-6C0D-45F3-76E64AC3E580}"/>
                </a:ext>
              </a:extLst>
            </p:cNvPr>
            <p:cNvSpPr txBox="1"/>
            <p:nvPr/>
          </p:nvSpPr>
          <p:spPr>
            <a:xfrm>
              <a:off x="901254" y="4003093"/>
              <a:ext cx="1288991" cy="343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b="1" dirty="0"/>
                <a:t>OTHER SECTORS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62DC9-59D0-AB58-665A-2C27B3F25B4F}"/>
                </a:ext>
              </a:extLst>
            </p:cNvPr>
            <p:cNvSpPr/>
            <p:nvPr/>
          </p:nvSpPr>
          <p:spPr>
            <a:xfrm>
              <a:off x="795866" y="4607232"/>
              <a:ext cx="3858730" cy="15383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b="1" dirty="0">
                  <a:solidFill>
                    <a:schemeClr val="tx1"/>
                  </a:solidFill>
                </a:rPr>
                <a:t>Pharma: </a:t>
              </a:r>
              <a:r>
                <a:rPr lang="en-US" sz="1600" dirty="0">
                  <a:solidFill>
                    <a:schemeClr val="tx1"/>
                  </a:solidFill>
                </a:rPr>
                <a:t>Benefitted the most in short term</a:t>
              </a:r>
            </a:p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b="1" dirty="0">
                  <a:solidFill>
                    <a:schemeClr val="tx1"/>
                  </a:solidFill>
                </a:rPr>
                <a:t>Telecomm: </a:t>
              </a:r>
              <a:r>
                <a:rPr lang="en-US" sz="1600" dirty="0">
                  <a:solidFill>
                    <a:schemeClr val="tx1"/>
                  </a:solidFill>
                </a:rPr>
                <a:t>Suffered due to supply chain disruption during the war. Expected to take years to recover</a:t>
              </a:r>
            </a:p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b="1" dirty="0">
                  <a:solidFill>
                    <a:schemeClr val="tx1"/>
                  </a:solidFill>
                </a:rPr>
                <a:t>Consumer Staples</a:t>
              </a:r>
              <a:r>
                <a:rPr lang="en-US" sz="1600" dirty="0">
                  <a:solidFill>
                    <a:schemeClr val="tx1"/>
                  </a:solidFill>
                </a:rPr>
                <a:t>: Recession proof but not resilient to economic shocks</a:t>
              </a:r>
            </a:p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930AD2-9D78-A085-2F04-4FCF8200B5C7}"/>
              </a:ext>
            </a:extLst>
          </p:cNvPr>
          <p:cNvCxnSpPr>
            <a:cxnSpLocks/>
          </p:cNvCxnSpPr>
          <p:nvPr/>
        </p:nvCxnSpPr>
        <p:spPr>
          <a:xfrm>
            <a:off x="6520443" y="4115265"/>
            <a:ext cx="51585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2971C4-7BC0-3C24-C83B-5C2E3EEDA837}"/>
              </a:ext>
            </a:extLst>
          </p:cNvPr>
          <p:cNvSpPr txBox="1"/>
          <p:nvPr/>
        </p:nvSpPr>
        <p:spPr>
          <a:xfrm>
            <a:off x="6520443" y="3691931"/>
            <a:ext cx="971742" cy="34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/>
              <a:t>AMAZON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A24545-E661-5F4B-7E7B-1FDCC1320D25}"/>
              </a:ext>
            </a:extLst>
          </p:cNvPr>
          <p:cNvSpPr/>
          <p:nvPr/>
        </p:nvSpPr>
        <p:spPr>
          <a:xfrm>
            <a:off x="6378870" y="4249227"/>
            <a:ext cx="5183617" cy="1538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Amazon is a tech and a consumer company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All its 3 major business segments were in steep demand during lockdown 1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Suffered from supply chain issues during the Ukraine war (Explains drop in tf3)</a:t>
            </a:r>
          </a:p>
        </p:txBody>
      </p:sp>
    </p:spTree>
    <p:extLst>
      <p:ext uri="{BB962C8B-B14F-4D97-AF65-F5344CB8AC3E}">
        <p14:creationId xmlns:p14="http://schemas.microsoft.com/office/powerpoint/2010/main" val="1619046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5FD604-53AE-6ED0-249B-0A52E8C6976F}"/>
              </a:ext>
            </a:extLst>
          </p:cNvPr>
          <p:cNvGrpSpPr/>
          <p:nvPr/>
        </p:nvGrpSpPr>
        <p:grpSpPr>
          <a:xfrm>
            <a:off x="0" y="6675120"/>
            <a:ext cx="12191999" cy="182880"/>
            <a:chOff x="0" y="6675120"/>
            <a:chExt cx="12191999" cy="182880"/>
          </a:xfrm>
        </p:grpSpPr>
        <p:sp>
          <p:nvSpPr>
            <p:cNvPr id="6" name="Google Shape;16;p8">
              <a:extLst>
                <a:ext uri="{FF2B5EF4-FFF2-40B4-BE49-F238E27FC236}">
                  <a16:creationId xmlns:a16="http://schemas.microsoft.com/office/drawing/2014/main" id="{AD70E254-0BE2-EB95-EA10-305F72788577}"/>
                </a:ext>
              </a:extLst>
            </p:cNvPr>
            <p:cNvSpPr/>
            <p:nvPr userDrawn="1"/>
          </p:nvSpPr>
          <p:spPr>
            <a:xfrm>
              <a:off x="0" y="6675120"/>
              <a:ext cx="9000564" cy="182880"/>
            </a:xfrm>
            <a:custGeom>
              <a:avLst/>
              <a:gdLst/>
              <a:ahLst/>
              <a:cxnLst/>
              <a:rect l="l" t="t" r="r" b="b"/>
              <a:pathLst>
                <a:path w="9000564" h="182880" extrusionOk="0">
                  <a:moveTo>
                    <a:pt x="0" y="0"/>
                  </a:moveTo>
                  <a:lnTo>
                    <a:pt x="9000564" y="0"/>
                  </a:lnTo>
                  <a:lnTo>
                    <a:pt x="8914503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;p8">
              <a:extLst>
                <a:ext uri="{FF2B5EF4-FFF2-40B4-BE49-F238E27FC236}">
                  <a16:creationId xmlns:a16="http://schemas.microsoft.com/office/drawing/2014/main" id="{3588B0A7-DA2F-C94E-111D-F27CB96954D3}"/>
                </a:ext>
              </a:extLst>
            </p:cNvPr>
            <p:cNvSpPr/>
            <p:nvPr userDrawn="1"/>
          </p:nvSpPr>
          <p:spPr>
            <a:xfrm>
              <a:off x="8978148" y="6675120"/>
              <a:ext cx="3213851" cy="182880"/>
            </a:xfrm>
            <a:custGeom>
              <a:avLst/>
              <a:gdLst/>
              <a:ahLst/>
              <a:cxnLst/>
              <a:rect l="l" t="t" r="r" b="b"/>
              <a:pathLst>
                <a:path w="3213851" h="182880" extrusionOk="0">
                  <a:moveTo>
                    <a:pt x="86061" y="0"/>
                  </a:moveTo>
                  <a:lnTo>
                    <a:pt x="3213851" y="0"/>
                  </a:lnTo>
                  <a:lnTo>
                    <a:pt x="321385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FFD2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F95B015-B20F-6C1D-E32D-447A8A940023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CBFA0BB-23D4-0F14-6267-AC0D76098855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070E4-44FD-680F-2F11-C8CB94676458}"/>
              </a:ext>
            </a:extLst>
          </p:cNvPr>
          <p:cNvSpPr txBox="1"/>
          <p:nvPr/>
        </p:nvSpPr>
        <p:spPr>
          <a:xfrm>
            <a:off x="1013639" y="3970432"/>
            <a:ext cx="10469300" cy="25838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Wingdings" panose="05000000000000000000" pitchFamily="2" charset="2"/>
              <a:buChar char="§"/>
              <a:defRPr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Research for AMZN - 10 Q for lockdown 1 period - </a:t>
            </a:r>
            <a:r>
              <a:rPr lang="en-US" dirty="0">
                <a:hlinkClick r:id="rId2"/>
              </a:rPr>
              <a:t>https://www.sec.gov/Archives/edgar/data/1018724/000101872420000021/amzn-20200630.htm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Research for AMZN - 10 K for 2020 - </a:t>
            </a:r>
          </a:p>
          <a:p>
            <a:pPr>
              <a:lnSpc>
                <a:spcPct val="130000"/>
              </a:lnSpc>
            </a:pPr>
            <a:r>
              <a:rPr lang="en-US" dirty="0"/>
              <a:t>https://www.sec.gov/Archives/edgar/data/1018724/000101872421000004/amzn-20201231.htm </a:t>
            </a:r>
          </a:p>
          <a:p>
            <a:pPr>
              <a:lnSpc>
                <a:spcPct val="130000"/>
              </a:lnSpc>
            </a:pPr>
            <a:r>
              <a:rPr lang="en-US" dirty="0"/>
              <a:t>McKinsey Report - To understand impact of Covid - </a:t>
            </a:r>
            <a:br>
              <a:rPr lang="en-US" dirty="0"/>
            </a:br>
            <a:r>
              <a:rPr lang="en-US" dirty="0">
                <a:hlinkClick r:id="rId3"/>
              </a:rPr>
              <a:t>https://www.mckinsey.com/capabilities/strategy-and-corporate-finance/our-insights/how-covid-19-has-pushed-companies-over-the-technology-tipping-point-and-transformed-business-forever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Financial Edge - To understand Rebasing / Reindexing - </a:t>
            </a:r>
            <a:r>
              <a:rPr lang="en-US" dirty="0">
                <a:hlinkClick r:id="rId4"/>
              </a:rPr>
              <a:t>https://www.fe.training/free-resources/asset-management/rebasing-stock-prices-to-100/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9AA5C1-0572-D7D5-F950-A5198122E395}"/>
              </a:ext>
            </a:extLst>
          </p:cNvPr>
          <p:cNvGrpSpPr/>
          <p:nvPr/>
        </p:nvGrpSpPr>
        <p:grpSpPr>
          <a:xfrm>
            <a:off x="1013639" y="553772"/>
            <a:ext cx="10058400" cy="474134"/>
            <a:chOff x="1013639" y="553772"/>
            <a:chExt cx="10058400" cy="4741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82815A-2386-9300-DFEF-EB0709C7568D}"/>
                </a:ext>
              </a:extLst>
            </p:cNvPr>
            <p:cNvSpPr txBox="1"/>
            <p:nvPr/>
          </p:nvSpPr>
          <p:spPr>
            <a:xfrm>
              <a:off x="1013639" y="553772"/>
              <a:ext cx="1943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REFERENCES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346E257-CD42-144E-EA4A-A3DB416C47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39" y="1027906"/>
              <a:ext cx="10058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4F4D00-DD1F-9D7E-BA49-1076A2174294}"/>
              </a:ext>
            </a:extLst>
          </p:cNvPr>
          <p:cNvGrpSpPr/>
          <p:nvPr/>
        </p:nvGrpSpPr>
        <p:grpSpPr>
          <a:xfrm>
            <a:off x="1013639" y="2190582"/>
            <a:ext cx="10058400" cy="474134"/>
            <a:chOff x="1013639" y="1853699"/>
            <a:chExt cx="10058400" cy="4741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FDBEAE-0215-289D-D370-C5C53A64743A}"/>
                </a:ext>
              </a:extLst>
            </p:cNvPr>
            <p:cNvSpPr txBox="1"/>
            <p:nvPr/>
          </p:nvSpPr>
          <p:spPr>
            <a:xfrm>
              <a:off x="1013639" y="1853699"/>
              <a:ext cx="2241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DATA SOURCES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1D8C3B-E375-0A9D-CECD-3DECDFAD0EAC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39" y="2327833"/>
              <a:ext cx="10058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4AAB2A-556E-B1E4-0279-A4C73C9D5B4F}"/>
              </a:ext>
            </a:extLst>
          </p:cNvPr>
          <p:cNvGrpSpPr/>
          <p:nvPr/>
        </p:nvGrpSpPr>
        <p:grpSpPr>
          <a:xfrm>
            <a:off x="1013639" y="3495474"/>
            <a:ext cx="10058400" cy="474134"/>
            <a:chOff x="1013639" y="3495474"/>
            <a:chExt cx="10058400" cy="4741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E54FAA-6774-C74C-6D07-63795D16CF1E}"/>
                </a:ext>
              </a:extLst>
            </p:cNvPr>
            <p:cNvSpPr txBox="1"/>
            <p:nvPr/>
          </p:nvSpPr>
          <p:spPr>
            <a:xfrm>
              <a:off x="1013639" y="3495474"/>
              <a:ext cx="156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CITATIONS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8A9476-B516-88CF-B55A-1F544C05BB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39" y="3969608"/>
              <a:ext cx="10058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5886B1-98AD-73C1-2FCD-3CC27A82C845}"/>
              </a:ext>
            </a:extLst>
          </p:cNvPr>
          <p:cNvSpPr txBox="1"/>
          <p:nvPr/>
        </p:nvSpPr>
        <p:spPr>
          <a:xfrm>
            <a:off x="1013639" y="1039573"/>
            <a:ext cx="9967628" cy="1183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Professor's notebooks for guidance across the notebook 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/>
              <a:t>For </a:t>
            </a:r>
            <a:r>
              <a:rPr lang="en-US" dirty="0" err="1"/>
              <a:t>Plotly</a:t>
            </a:r>
            <a:r>
              <a:rPr lang="en-US" dirty="0"/>
              <a:t> Candle stick graphs - https://plotly.com/python/candlestick-charts/    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/>
              <a:t>For </a:t>
            </a:r>
            <a:r>
              <a:rPr lang="en-US" dirty="0" err="1"/>
              <a:t>Plotlty</a:t>
            </a:r>
            <a:r>
              <a:rPr lang="en-US" dirty="0"/>
              <a:t> Line Graphs - https://plotly.com/python/line-charts/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20724E-2705-66BE-D345-BF8770E56EB4}"/>
              </a:ext>
            </a:extLst>
          </p:cNvPr>
          <p:cNvSpPr txBox="1"/>
          <p:nvPr/>
        </p:nvSpPr>
        <p:spPr>
          <a:xfrm>
            <a:off x="1013639" y="2674827"/>
            <a:ext cx="9967628" cy="623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https://finance.yahoo.com/ 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https://www.marketwatch.com/ </a:t>
            </a:r>
          </a:p>
        </p:txBody>
      </p:sp>
    </p:spTree>
    <p:extLst>
      <p:ext uri="{BB962C8B-B14F-4D97-AF65-F5344CB8AC3E}">
        <p14:creationId xmlns:p14="http://schemas.microsoft.com/office/powerpoint/2010/main" val="82534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;p8">
            <a:extLst>
              <a:ext uri="{FF2B5EF4-FFF2-40B4-BE49-F238E27FC236}">
                <a16:creationId xmlns:a16="http://schemas.microsoft.com/office/drawing/2014/main" id="{583E5921-0DA8-6D87-86AD-BD673A3CD4B6}"/>
              </a:ext>
            </a:extLst>
          </p:cNvPr>
          <p:cNvSpPr/>
          <p:nvPr/>
        </p:nvSpPr>
        <p:spPr>
          <a:xfrm>
            <a:off x="-34636" y="6675120"/>
            <a:ext cx="9000564" cy="182880"/>
          </a:xfrm>
          <a:custGeom>
            <a:avLst/>
            <a:gdLst/>
            <a:ahLst/>
            <a:cxnLst/>
            <a:rect l="l" t="t" r="r" b="b"/>
            <a:pathLst>
              <a:path w="9000564" h="182880" extrusionOk="0">
                <a:moveTo>
                  <a:pt x="0" y="0"/>
                </a:moveTo>
                <a:lnTo>
                  <a:pt x="9000564" y="0"/>
                </a:lnTo>
                <a:lnTo>
                  <a:pt x="8914503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20201F">
              <a:alpha val="8980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;p8">
            <a:extLst>
              <a:ext uri="{FF2B5EF4-FFF2-40B4-BE49-F238E27FC236}">
                <a16:creationId xmlns:a16="http://schemas.microsoft.com/office/drawing/2014/main" id="{36F05E60-2432-FC56-2CF9-9E51688F7FE7}"/>
              </a:ext>
            </a:extLst>
          </p:cNvPr>
          <p:cNvSpPr/>
          <p:nvPr/>
        </p:nvSpPr>
        <p:spPr>
          <a:xfrm>
            <a:off x="8978148" y="6675120"/>
            <a:ext cx="3213851" cy="182880"/>
          </a:xfrm>
          <a:custGeom>
            <a:avLst/>
            <a:gdLst/>
            <a:ahLst/>
            <a:cxnLst/>
            <a:rect l="l" t="t" r="r" b="b"/>
            <a:pathLst>
              <a:path w="3213851" h="182880" extrusionOk="0">
                <a:moveTo>
                  <a:pt x="86061" y="0"/>
                </a:moveTo>
                <a:lnTo>
                  <a:pt x="3213851" y="0"/>
                </a:lnTo>
                <a:lnTo>
                  <a:pt x="3213851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FFD2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94;p1">
            <a:extLst>
              <a:ext uri="{FF2B5EF4-FFF2-40B4-BE49-F238E27FC236}">
                <a16:creationId xmlns:a16="http://schemas.microsoft.com/office/drawing/2014/main" id="{A7D301B0-3F4C-016B-8BBE-1C89665D7318}"/>
              </a:ext>
            </a:extLst>
          </p:cNvPr>
          <p:cNvPicPr preferRelativeResize="0"/>
          <p:nvPr/>
        </p:nvPicPr>
        <p:blipFill rotWithShape="1">
          <a:blip r:embed="rId2">
            <a:alphaModFix amt="85000"/>
          </a:blip>
          <a:srcRect t="19112"/>
          <a:stretch/>
        </p:blipFill>
        <p:spPr>
          <a:xfrm>
            <a:off x="0" y="0"/>
            <a:ext cx="12192000" cy="6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;p8">
            <a:extLst>
              <a:ext uri="{FF2B5EF4-FFF2-40B4-BE49-F238E27FC236}">
                <a16:creationId xmlns:a16="http://schemas.microsoft.com/office/drawing/2014/main" id="{B069AD27-DAB5-48CA-BFE1-0411EF6212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5801643"/>
            <a:ext cx="2700865" cy="787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FEB485-DCA7-E7CA-4165-B8D37EF619E4}"/>
              </a:ext>
            </a:extLst>
          </p:cNvPr>
          <p:cNvGrpSpPr/>
          <p:nvPr/>
        </p:nvGrpSpPr>
        <p:grpSpPr>
          <a:xfrm>
            <a:off x="818973" y="2028057"/>
            <a:ext cx="7293346" cy="2429103"/>
            <a:chOff x="4066922" y="2214449"/>
            <a:chExt cx="7293346" cy="24291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F7B2A07-39F5-8578-6298-A976E9DB8BFC}"/>
                </a:ext>
              </a:extLst>
            </p:cNvPr>
            <p:cNvCxnSpPr>
              <a:cxnSpLocks/>
            </p:cNvCxnSpPr>
            <p:nvPr/>
          </p:nvCxnSpPr>
          <p:spPr>
            <a:xfrm>
              <a:off x="4066922" y="2651649"/>
              <a:ext cx="0" cy="60960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D7109A-FD77-D6E6-CECD-0BC266EF846E}"/>
                </a:ext>
              </a:extLst>
            </p:cNvPr>
            <p:cNvSpPr txBox="1"/>
            <p:nvPr/>
          </p:nvSpPr>
          <p:spPr>
            <a:xfrm>
              <a:off x="4244745" y="2214449"/>
              <a:ext cx="7115523" cy="242910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1"/>
                  </a:solidFill>
                </a:rPr>
                <a:t>THE END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 story by </a:t>
              </a:r>
              <a:r>
                <a:rPr lang="en-US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Stockbusters</a:t>
              </a:r>
              <a:endPara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QUESTIONS?</a:t>
              </a:r>
              <a:endParaRPr lang="en-US" sz="2800" dirty="0">
                <a:solidFill>
                  <a:srgbClr val="E2374C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F56B578-9B73-826E-8314-3C4BA8441F49}"/>
                </a:ext>
              </a:extLst>
            </p:cNvPr>
            <p:cNvCxnSpPr>
              <a:cxnSpLocks/>
            </p:cNvCxnSpPr>
            <p:nvPr/>
          </p:nvCxnSpPr>
          <p:spPr>
            <a:xfrm>
              <a:off x="4066922" y="3317709"/>
              <a:ext cx="0" cy="1019865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E706F2-EA55-D020-72DB-DB7CB6E2749A}"/>
              </a:ext>
            </a:extLst>
          </p:cNvPr>
          <p:cNvGrpSpPr/>
          <p:nvPr/>
        </p:nvGrpSpPr>
        <p:grpSpPr>
          <a:xfrm>
            <a:off x="7431150" y="683575"/>
            <a:ext cx="4492499" cy="5672134"/>
            <a:chOff x="5702300" y="683575"/>
            <a:chExt cx="4492499" cy="5672134"/>
          </a:xfrm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029FC1B-1701-4DFE-776C-B4F0C5C4E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7901" y="5097833"/>
              <a:ext cx="1075051" cy="1292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6F28A270-F2AF-BD42-CC93-F131ADB12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5718" y="3974976"/>
              <a:ext cx="1075052" cy="14179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6773671-3305-83DC-C9DC-5AFD5F0166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5554" y="3974976"/>
              <a:ext cx="1257520" cy="1257520"/>
            </a:xfrm>
            <a:custGeom>
              <a:avLst/>
              <a:gdLst>
                <a:gd name="T0" fmla="*/ 1010 w 2021"/>
                <a:gd name="T1" fmla="*/ 2021 h 2021"/>
                <a:gd name="T2" fmla="*/ 2021 w 2021"/>
                <a:gd name="T3" fmla="*/ 1011 h 2021"/>
                <a:gd name="T4" fmla="*/ 1010 w 2021"/>
                <a:gd name="T5" fmla="*/ 0 h 2021"/>
                <a:gd name="T6" fmla="*/ 0 w 2021"/>
                <a:gd name="T7" fmla="*/ 1011 h 2021"/>
                <a:gd name="T8" fmla="*/ 1010 w 2021"/>
                <a:gd name="T9" fmla="*/ 2021 h 2021"/>
                <a:gd name="T10" fmla="*/ 1010 w 2021"/>
                <a:gd name="T11" fmla="*/ 1796 h 2021"/>
                <a:gd name="T12" fmla="*/ 225 w 2021"/>
                <a:gd name="T13" fmla="*/ 1011 h 2021"/>
                <a:gd name="T14" fmla="*/ 1010 w 2021"/>
                <a:gd name="T15" fmla="*/ 226 h 2021"/>
                <a:gd name="T16" fmla="*/ 1795 w 2021"/>
                <a:gd name="T17" fmla="*/ 1011 h 2021"/>
                <a:gd name="T18" fmla="*/ 1010 w 2021"/>
                <a:gd name="T19" fmla="*/ 1796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1" h="2021">
                  <a:moveTo>
                    <a:pt x="1010" y="2021"/>
                  </a:moveTo>
                  <a:cubicBezTo>
                    <a:pt x="1568" y="2021"/>
                    <a:pt x="2021" y="1569"/>
                    <a:pt x="2021" y="1011"/>
                  </a:cubicBezTo>
                  <a:cubicBezTo>
                    <a:pt x="2021" y="453"/>
                    <a:pt x="1568" y="0"/>
                    <a:pt x="1010" y="0"/>
                  </a:cubicBezTo>
                  <a:cubicBezTo>
                    <a:pt x="452" y="0"/>
                    <a:pt x="0" y="453"/>
                    <a:pt x="0" y="1011"/>
                  </a:cubicBezTo>
                  <a:cubicBezTo>
                    <a:pt x="0" y="1569"/>
                    <a:pt x="452" y="2021"/>
                    <a:pt x="1010" y="2021"/>
                  </a:cubicBezTo>
                  <a:close/>
                  <a:moveTo>
                    <a:pt x="1010" y="1796"/>
                  </a:moveTo>
                  <a:cubicBezTo>
                    <a:pt x="577" y="1796"/>
                    <a:pt x="225" y="1444"/>
                    <a:pt x="225" y="1011"/>
                  </a:cubicBezTo>
                  <a:cubicBezTo>
                    <a:pt x="225" y="577"/>
                    <a:pt x="577" y="226"/>
                    <a:pt x="1010" y="226"/>
                  </a:cubicBezTo>
                  <a:cubicBezTo>
                    <a:pt x="1444" y="226"/>
                    <a:pt x="1795" y="577"/>
                    <a:pt x="1795" y="1011"/>
                  </a:cubicBezTo>
                  <a:cubicBezTo>
                    <a:pt x="1795" y="1444"/>
                    <a:pt x="1444" y="1796"/>
                    <a:pt x="1010" y="17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379DB140-7977-A01B-DF30-4007B9763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4171" y="683575"/>
              <a:ext cx="140628" cy="1711947"/>
            </a:xfrm>
            <a:prstGeom prst="rect">
              <a:avLst/>
            </a:prstGeom>
            <a:solidFill>
              <a:srgbClr val="E73B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9440A815-67F3-ED03-7ABA-0CE6239A2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770" y="2862734"/>
              <a:ext cx="1075052" cy="1417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B2CDA0A9-68DF-33D1-F7B9-65DCB76F8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7279" y="1751653"/>
              <a:ext cx="1257520" cy="1256358"/>
            </a:xfrm>
            <a:custGeom>
              <a:avLst/>
              <a:gdLst>
                <a:gd name="T0" fmla="*/ 1010 w 2021"/>
                <a:gd name="T1" fmla="*/ 2021 h 2021"/>
                <a:gd name="T2" fmla="*/ 2021 w 2021"/>
                <a:gd name="T3" fmla="*/ 1010 h 2021"/>
                <a:gd name="T4" fmla="*/ 1010 w 2021"/>
                <a:gd name="T5" fmla="*/ 0 h 2021"/>
                <a:gd name="T6" fmla="*/ 0 w 2021"/>
                <a:gd name="T7" fmla="*/ 1010 h 2021"/>
                <a:gd name="T8" fmla="*/ 1010 w 2021"/>
                <a:gd name="T9" fmla="*/ 2021 h 2021"/>
                <a:gd name="T10" fmla="*/ 1010 w 2021"/>
                <a:gd name="T11" fmla="*/ 1795 h 2021"/>
                <a:gd name="T12" fmla="*/ 225 w 2021"/>
                <a:gd name="T13" fmla="*/ 1010 h 2021"/>
                <a:gd name="T14" fmla="*/ 1010 w 2021"/>
                <a:gd name="T15" fmla="*/ 225 h 2021"/>
                <a:gd name="T16" fmla="*/ 1795 w 2021"/>
                <a:gd name="T17" fmla="*/ 1010 h 2021"/>
                <a:gd name="T18" fmla="*/ 1010 w 2021"/>
                <a:gd name="T19" fmla="*/ 1795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1" h="2021">
                  <a:moveTo>
                    <a:pt x="1010" y="2021"/>
                  </a:moveTo>
                  <a:cubicBezTo>
                    <a:pt x="1568" y="2021"/>
                    <a:pt x="2021" y="1568"/>
                    <a:pt x="2021" y="1010"/>
                  </a:cubicBezTo>
                  <a:cubicBezTo>
                    <a:pt x="2021" y="452"/>
                    <a:pt x="1568" y="0"/>
                    <a:pt x="1010" y="0"/>
                  </a:cubicBezTo>
                  <a:cubicBezTo>
                    <a:pt x="452" y="0"/>
                    <a:pt x="0" y="452"/>
                    <a:pt x="0" y="1010"/>
                  </a:cubicBezTo>
                  <a:cubicBezTo>
                    <a:pt x="0" y="1568"/>
                    <a:pt x="452" y="2021"/>
                    <a:pt x="1010" y="2021"/>
                  </a:cubicBezTo>
                  <a:close/>
                  <a:moveTo>
                    <a:pt x="1010" y="1795"/>
                  </a:moveTo>
                  <a:cubicBezTo>
                    <a:pt x="577" y="1795"/>
                    <a:pt x="225" y="1444"/>
                    <a:pt x="225" y="1010"/>
                  </a:cubicBezTo>
                  <a:cubicBezTo>
                    <a:pt x="225" y="577"/>
                    <a:pt x="577" y="225"/>
                    <a:pt x="1010" y="225"/>
                  </a:cubicBezTo>
                  <a:cubicBezTo>
                    <a:pt x="1444" y="225"/>
                    <a:pt x="1795" y="577"/>
                    <a:pt x="1795" y="1010"/>
                  </a:cubicBezTo>
                  <a:cubicBezTo>
                    <a:pt x="1795" y="1444"/>
                    <a:pt x="1444" y="1795"/>
                    <a:pt x="1010" y="1795"/>
                  </a:cubicBezTo>
                  <a:close/>
                </a:path>
              </a:pathLst>
            </a:custGeom>
            <a:solidFill>
              <a:srgbClr val="E73B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569F065A-D10E-1BA2-39A5-32ECE0DE45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98306" y="2860409"/>
              <a:ext cx="1256358" cy="1256358"/>
            </a:xfrm>
            <a:custGeom>
              <a:avLst/>
              <a:gdLst>
                <a:gd name="T0" fmla="*/ 1011 w 2021"/>
                <a:gd name="T1" fmla="*/ 2021 h 2021"/>
                <a:gd name="T2" fmla="*/ 2021 w 2021"/>
                <a:gd name="T3" fmla="*/ 1011 h 2021"/>
                <a:gd name="T4" fmla="*/ 1011 w 2021"/>
                <a:gd name="T5" fmla="*/ 0 h 2021"/>
                <a:gd name="T6" fmla="*/ 0 w 2021"/>
                <a:gd name="T7" fmla="*/ 1011 h 2021"/>
                <a:gd name="T8" fmla="*/ 1011 w 2021"/>
                <a:gd name="T9" fmla="*/ 2021 h 2021"/>
                <a:gd name="T10" fmla="*/ 1011 w 2021"/>
                <a:gd name="T11" fmla="*/ 1796 h 2021"/>
                <a:gd name="T12" fmla="*/ 226 w 2021"/>
                <a:gd name="T13" fmla="*/ 1011 h 2021"/>
                <a:gd name="T14" fmla="*/ 1011 w 2021"/>
                <a:gd name="T15" fmla="*/ 226 h 2021"/>
                <a:gd name="T16" fmla="*/ 1796 w 2021"/>
                <a:gd name="T17" fmla="*/ 1011 h 2021"/>
                <a:gd name="T18" fmla="*/ 1011 w 2021"/>
                <a:gd name="T19" fmla="*/ 1796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1" h="2021">
                  <a:moveTo>
                    <a:pt x="1011" y="2021"/>
                  </a:moveTo>
                  <a:cubicBezTo>
                    <a:pt x="1569" y="2021"/>
                    <a:pt x="2021" y="1569"/>
                    <a:pt x="2021" y="1011"/>
                  </a:cubicBezTo>
                  <a:cubicBezTo>
                    <a:pt x="2021" y="453"/>
                    <a:pt x="1569" y="0"/>
                    <a:pt x="1011" y="0"/>
                  </a:cubicBezTo>
                  <a:cubicBezTo>
                    <a:pt x="453" y="0"/>
                    <a:pt x="0" y="453"/>
                    <a:pt x="0" y="1011"/>
                  </a:cubicBezTo>
                  <a:cubicBezTo>
                    <a:pt x="0" y="1569"/>
                    <a:pt x="453" y="2021"/>
                    <a:pt x="1011" y="2021"/>
                  </a:cubicBezTo>
                  <a:close/>
                  <a:moveTo>
                    <a:pt x="1011" y="1796"/>
                  </a:moveTo>
                  <a:cubicBezTo>
                    <a:pt x="577" y="1796"/>
                    <a:pt x="226" y="1444"/>
                    <a:pt x="226" y="1011"/>
                  </a:cubicBezTo>
                  <a:cubicBezTo>
                    <a:pt x="226" y="577"/>
                    <a:pt x="577" y="226"/>
                    <a:pt x="1011" y="226"/>
                  </a:cubicBezTo>
                  <a:cubicBezTo>
                    <a:pt x="1444" y="226"/>
                    <a:pt x="1796" y="577"/>
                    <a:pt x="1796" y="1011"/>
                  </a:cubicBezTo>
                  <a:cubicBezTo>
                    <a:pt x="1796" y="1444"/>
                    <a:pt x="1444" y="1796"/>
                    <a:pt x="1011" y="17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D5CAFF3D-7481-87C6-9F00-39019ACA37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2300" y="5098189"/>
              <a:ext cx="1257520" cy="1257520"/>
            </a:xfrm>
            <a:custGeom>
              <a:avLst/>
              <a:gdLst>
                <a:gd name="T0" fmla="*/ 1010 w 2021"/>
                <a:gd name="T1" fmla="*/ 2021 h 2021"/>
                <a:gd name="T2" fmla="*/ 2021 w 2021"/>
                <a:gd name="T3" fmla="*/ 1011 h 2021"/>
                <a:gd name="T4" fmla="*/ 1010 w 2021"/>
                <a:gd name="T5" fmla="*/ 0 h 2021"/>
                <a:gd name="T6" fmla="*/ 0 w 2021"/>
                <a:gd name="T7" fmla="*/ 1011 h 2021"/>
                <a:gd name="T8" fmla="*/ 1010 w 2021"/>
                <a:gd name="T9" fmla="*/ 2021 h 2021"/>
                <a:gd name="T10" fmla="*/ 1010 w 2021"/>
                <a:gd name="T11" fmla="*/ 1796 h 2021"/>
                <a:gd name="T12" fmla="*/ 225 w 2021"/>
                <a:gd name="T13" fmla="*/ 1011 h 2021"/>
                <a:gd name="T14" fmla="*/ 1010 w 2021"/>
                <a:gd name="T15" fmla="*/ 226 h 2021"/>
                <a:gd name="T16" fmla="*/ 1795 w 2021"/>
                <a:gd name="T17" fmla="*/ 1011 h 2021"/>
                <a:gd name="T18" fmla="*/ 1010 w 2021"/>
                <a:gd name="T19" fmla="*/ 1796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1" h="2021">
                  <a:moveTo>
                    <a:pt x="1010" y="2021"/>
                  </a:moveTo>
                  <a:cubicBezTo>
                    <a:pt x="1568" y="2021"/>
                    <a:pt x="2021" y="1569"/>
                    <a:pt x="2021" y="1011"/>
                  </a:cubicBezTo>
                  <a:cubicBezTo>
                    <a:pt x="2021" y="453"/>
                    <a:pt x="1568" y="0"/>
                    <a:pt x="1010" y="0"/>
                  </a:cubicBezTo>
                  <a:cubicBezTo>
                    <a:pt x="452" y="0"/>
                    <a:pt x="0" y="453"/>
                    <a:pt x="0" y="1011"/>
                  </a:cubicBezTo>
                  <a:cubicBezTo>
                    <a:pt x="0" y="1569"/>
                    <a:pt x="452" y="2021"/>
                    <a:pt x="1010" y="2021"/>
                  </a:cubicBezTo>
                  <a:close/>
                  <a:moveTo>
                    <a:pt x="1010" y="1796"/>
                  </a:moveTo>
                  <a:cubicBezTo>
                    <a:pt x="577" y="1796"/>
                    <a:pt x="225" y="1444"/>
                    <a:pt x="225" y="1011"/>
                  </a:cubicBezTo>
                  <a:cubicBezTo>
                    <a:pt x="225" y="577"/>
                    <a:pt x="577" y="226"/>
                    <a:pt x="1010" y="226"/>
                  </a:cubicBezTo>
                  <a:cubicBezTo>
                    <a:pt x="1444" y="226"/>
                    <a:pt x="1795" y="577"/>
                    <a:pt x="1795" y="1011"/>
                  </a:cubicBezTo>
                  <a:cubicBezTo>
                    <a:pt x="1795" y="1444"/>
                    <a:pt x="1444" y="1796"/>
                    <a:pt x="1010" y="17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Shape 2778">
              <a:extLst>
                <a:ext uri="{FF2B5EF4-FFF2-40B4-BE49-F238E27FC236}">
                  <a16:creationId xmlns:a16="http://schemas.microsoft.com/office/drawing/2014/main" id="{B1696996-ED21-70BB-A4E7-94D6EAB5E382}"/>
                </a:ext>
              </a:extLst>
            </p:cNvPr>
            <p:cNvSpPr/>
            <p:nvPr/>
          </p:nvSpPr>
          <p:spPr>
            <a:xfrm>
              <a:off x="6200633" y="5596523"/>
              <a:ext cx="260853" cy="26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  <p:sp>
          <p:nvSpPr>
            <p:cNvPr id="28" name="Shape 2748">
              <a:extLst>
                <a:ext uri="{FF2B5EF4-FFF2-40B4-BE49-F238E27FC236}">
                  <a16:creationId xmlns:a16="http://schemas.microsoft.com/office/drawing/2014/main" id="{FA247F71-F03E-9CEB-E1D2-8563B9EB47AA}"/>
                </a:ext>
              </a:extLst>
            </p:cNvPr>
            <p:cNvSpPr/>
            <p:nvPr/>
          </p:nvSpPr>
          <p:spPr>
            <a:xfrm>
              <a:off x="7273887" y="4467521"/>
              <a:ext cx="260853" cy="26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  <p:sp>
          <p:nvSpPr>
            <p:cNvPr id="29" name="Shape 2774">
              <a:extLst>
                <a:ext uri="{FF2B5EF4-FFF2-40B4-BE49-F238E27FC236}">
                  <a16:creationId xmlns:a16="http://schemas.microsoft.com/office/drawing/2014/main" id="{A6BF79BD-0F70-C492-E8C8-C19710A06F11}"/>
                </a:ext>
              </a:extLst>
            </p:cNvPr>
            <p:cNvSpPr/>
            <p:nvPr/>
          </p:nvSpPr>
          <p:spPr>
            <a:xfrm>
              <a:off x="8296057" y="3363368"/>
              <a:ext cx="260853" cy="26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  <p:sp>
          <p:nvSpPr>
            <p:cNvPr id="30" name="Shape 2784">
              <a:extLst>
                <a:ext uri="{FF2B5EF4-FFF2-40B4-BE49-F238E27FC236}">
                  <a16:creationId xmlns:a16="http://schemas.microsoft.com/office/drawing/2014/main" id="{16807FAB-B0E5-64AF-B910-97E7E05481D9}"/>
                </a:ext>
              </a:extLst>
            </p:cNvPr>
            <p:cNvSpPr/>
            <p:nvPr/>
          </p:nvSpPr>
          <p:spPr>
            <a:xfrm>
              <a:off x="9416766" y="2253391"/>
              <a:ext cx="260853" cy="26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DD506C-6295-4B0F-9479-C8E2B2ADA265}"/>
              </a:ext>
            </a:extLst>
          </p:cNvPr>
          <p:cNvSpPr txBox="1"/>
          <p:nvPr/>
        </p:nvSpPr>
        <p:spPr>
          <a:xfrm>
            <a:off x="173912" y="1437023"/>
            <a:ext cx="4230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600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0094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D4D-B907-5A89-520B-1A3A600F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482388"/>
            <a:ext cx="11030543" cy="66278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II – A deeper look into the tech sector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5FD604-53AE-6ED0-249B-0A52E8C6976F}"/>
              </a:ext>
            </a:extLst>
          </p:cNvPr>
          <p:cNvGrpSpPr/>
          <p:nvPr/>
        </p:nvGrpSpPr>
        <p:grpSpPr>
          <a:xfrm>
            <a:off x="0" y="6675120"/>
            <a:ext cx="12191999" cy="182880"/>
            <a:chOff x="0" y="6675120"/>
            <a:chExt cx="12191999" cy="182880"/>
          </a:xfrm>
        </p:grpSpPr>
        <p:sp>
          <p:nvSpPr>
            <p:cNvPr id="6" name="Google Shape;16;p8">
              <a:extLst>
                <a:ext uri="{FF2B5EF4-FFF2-40B4-BE49-F238E27FC236}">
                  <a16:creationId xmlns:a16="http://schemas.microsoft.com/office/drawing/2014/main" id="{AD70E254-0BE2-EB95-EA10-305F72788577}"/>
                </a:ext>
              </a:extLst>
            </p:cNvPr>
            <p:cNvSpPr/>
            <p:nvPr userDrawn="1"/>
          </p:nvSpPr>
          <p:spPr>
            <a:xfrm>
              <a:off x="0" y="6675120"/>
              <a:ext cx="9000564" cy="182880"/>
            </a:xfrm>
            <a:custGeom>
              <a:avLst/>
              <a:gdLst/>
              <a:ahLst/>
              <a:cxnLst/>
              <a:rect l="l" t="t" r="r" b="b"/>
              <a:pathLst>
                <a:path w="9000564" h="182880" extrusionOk="0">
                  <a:moveTo>
                    <a:pt x="0" y="0"/>
                  </a:moveTo>
                  <a:lnTo>
                    <a:pt x="9000564" y="0"/>
                  </a:lnTo>
                  <a:lnTo>
                    <a:pt x="8914503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;p8">
              <a:extLst>
                <a:ext uri="{FF2B5EF4-FFF2-40B4-BE49-F238E27FC236}">
                  <a16:creationId xmlns:a16="http://schemas.microsoft.com/office/drawing/2014/main" id="{3588B0A7-DA2F-C94E-111D-F27CB96954D3}"/>
                </a:ext>
              </a:extLst>
            </p:cNvPr>
            <p:cNvSpPr/>
            <p:nvPr userDrawn="1"/>
          </p:nvSpPr>
          <p:spPr>
            <a:xfrm>
              <a:off x="8978148" y="6675120"/>
              <a:ext cx="3213851" cy="182880"/>
            </a:xfrm>
            <a:custGeom>
              <a:avLst/>
              <a:gdLst/>
              <a:ahLst/>
              <a:cxnLst/>
              <a:rect l="l" t="t" r="r" b="b"/>
              <a:pathLst>
                <a:path w="3213851" h="182880" extrusionOk="0">
                  <a:moveTo>
                    <a:pt x="86061" y="0"/>
                  </a:moveTo>
                  <a:lnTo>
                    <a:pt x="3213851" y="0"/>
                  </a:lnTo>
                  <a:lnTo>
                    <a:pt x="321385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FFD2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F95B015-B20F-6C1D-E32D-447A8A940023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CBFA0BB-23D4-0F14-6267-AC0D76098855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8;p5">
            <a:extLst>
              <a:ext uri="{FF2B5EF4-FFF2-40B4-BE49-F238E27FC236}">
                <a16:creationId xmlns:a16="http://schemas.microsoft.com/office/drawing/2014/main" id="{9EA9A081-C311-2994-A86F-4F2078AD7EA0}"/>
              </a:ext>
            </a:extLst>
          </p:cNvPr>
          <p:cNvSpPr/>
          <p:nvPr/>
        </p:nvSpPr>
        <p:spPr>
          <a:xfrm>
            <a:off x="7103278" y="1506453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5;p5">
            <a:extLst>
              <a:ext uri="{FF2B5EF4-FFF2-40B4-BE49-F238E27FC236}">
                <a16:creationId xmlns:a16="http://schemas.microsoft.com/office/drawing/2014/main" id="{89ABAFEA-7B30-4C5D-CC3F-16A251BC1690}"/>
              </a:ext>
            </a:extLst>
          </p:cNvPr>
          <p:cNvSpPr/>
          <p:nvPr/>
        </p:nvSpPr>
        <p:spPr>
          <a:xfrm>
            <a:off x="7103278" y="3834272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INFERENCES</a:t>
            </a:r>
          </a:p>
        </p:txBody>
      </p:sp>
      <p:sp>
        <p:nvSpPr>
          <p:cNvPr id="9" name="Google Shape;98;p5">
            <a:extLst>
              <a:ext uri="{FF2B5EF4-FFF2-40B4-BE49-F238E27FC236}">
                <a16:creationId xmlns:a16="http://schemas.microsoft.com/office/drawing/2014/main" id="{73DD30F5-C25C-0ED3-AB50-D6148353B82F}"/>
              </a:ext>
            </a:extLst>
          </p:cNvPr>
          <p:cNvSpPr/>
          <p:nvPr/>
        </p:nvSpPr>
        <p:spPr>
          <a:xfrm>
            <a:off x="863599" y="1506453"/>
            <a:ext cx="6062134" cy="513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 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6EC67-6298-ACE3-3B8D-6130A54628D4}"/>
              </a:ext>
            </a:extLst>
          </p:cNvPr>
          <p:cNvSpPr/>
          <p:nvPr/>
        </p:nvSpPr>
        <p:spPr>
          <a:xfrm>
            <a:off x="7103278" y="2039501"/>
            <a:ext cx="4931740" cy="1803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After an initial setback, During the pandemic period all the tech companies prospered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We see a dip in the stock prices of Meta during the Russia-Ukraine war period.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Amazon's stock price has outperformed even the </a:t>
            </a:r>
            <a:r>
              <a:rPr lang="en-US" dirty="0" err="1">
                <a:solidFill>
                  <a:schemeClr val="tx1"/>
                </a:solidFill>
              </a:rPr>
              <a:t>TechReindex</a:t>
            </a:r>
            <a:r>
              <a:rPr lang="en-US" dirty="0">
                <a:solidFill>
                  <a:schemeClr val="tx1"/>
                </a:solidFill>
              </a:rPr>
              <a:t> since the start of the pandemic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97B14A-3CD1-5B7C-6F55-87A7914E46D1}"/>
              </a:ext>
            </a:extLst>
          </p:cNvPr>
          <p:cNvSpPr/>
          <p:nvPr/>
        </p:nvSpPr>
        <p:spPr>
          <a:xfrm>
            <a:off x="7103278" y="4367832"/>
            <a:ext cx="4931740" cy="203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Amazon’s surreal growth is due to sudden rise in demand for all its 3 major business segments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Meta's stock price surge can be attributed to a combination of factors, including a strong rebound from a previous decline, successful cost-cutting measures.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Tech companies are well positioned to ride digitization forced by Covid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0D8C52-EBE2-46FB-5E61-39761593A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35"/>
          <a:stretch/>
        </p:blipFill>
        <p:spPr>
          <a:xfrm>
            <a:off x="156982" y="2117743"/>
            <a:ext cx="6701715" cy="3450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D3F1C6-F741-DC85-9C35-4CE2BCAF2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8032" b="65266"/>
          <a:stretch/>
        </p:blipFill>
        <p:spPr>
          <a:xfrm>
            <a:off x="863598" y="2380765"/>
            <a:ext cx="1231901" cy="1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98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D4D-B907-5A89-520B-1A3A600F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482388"/>
            <a:ext cx="11030543" cy="66278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III – Amazon vs Other Tech Stocks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5FD604-53AE-6ED0-249B-0A52E8C6976F}"/>
              </a:ext>
            </a:extLst>
          </p:cNvPr>
          <p:cNvGrpSpPr/>
          <p:nvPr/>
        </p:nvGrpSpPr>
        <p:grpSpPr>
          <a:xfrm>
            <a:off x="0" y="6675120"/>
            <a:ext cx="12191999" cy="182880"/>
            <a:chOff x="0" y="6675120"/>
            <a:chExt cx="12191999" cy="182880"/>
          </a:xfrm>
        </p:grpSpPr>
        <p:sp>
          <p:nvSpPr>
            <p:cNvPr id="6" name="Google Shape;16;p8">
              <a:extLst>
                <a:ext uri="{FF2B5EF4-FFF2-40B4-BE49-F238E27FC236}">
                  <a16:creationId xmlns:a16="http://schemas.microsoft.com/office/drawing/2014/main" id="{AD70E254-0BE2-EB95-EA10-305F72788577}"/>
                </a:ext>
              </a:extLst>
            </p:cNvPr>
            <p:cNvSpPr/>
            <p:nvPr userDrawn="1"/>
          </p:nvSpPr>
          <p:spPr>
            <a:xfrm>
              <a:off x="0" y="6675120"/>
              <a:ext cx="9000564" cy="182880"/>
            </a:xfrm>
            <a:custGeom>
              <a:avLst/>
              <a:gdLst/>
              <a:ahLst/>
              <a:cxnLst/>
              <a:rect l="l" t="t" r="r" b="b"/>
              <a:pathLst>
                <a:path w="9000564" h="182880" extrusionOk="0">
                  <a:moveTo>
                    <a:pt x="0" y="0"/>
                  </a:moveTo>
                  <a:lnTo>
                    <a:pt x="9000564" y="0"/>
                  </a:lnTo>
                  <a:lnTo>
                    <a:pt x="8914503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;p8">
              <a:extLst>
                <a:ext uri="{FF2B5EF4-FFF2-40B4-BE49-F238E27FC236}">
                  <a16:creationId xmlns:a16="http://schemas.microsoft.com/office/drawing/2014/main" id="{3588B0A7-DA2F-C94E-111D-F27CB96954D3}"/>
                </a:ext>
              </a:extLst>
            </p:cNvPr>
            <p:cNvSpPr/>
            <p:nvPr userDrawn="1"/>
          </p:nvSpPr>
          <p:spPr>
            <a:xfrm>
              <a:off x="8978148" y="6675120"/>
              <a:ext cx="3213851" cy="182880"/>
            </a:xfrm>
            <a:custGeom>
              <a:avLst/>
              <a:gdLst/>
              <a:ahLst/>
              <a:cxnLst/>
              <a:rect l="l" t="t" r="r" b="b"/>
              <a:pathLst>
                <a:path w="3213851" h="182880" extrusionOk="0">
                  <a:moveTo>
                    <a:pt x="86061" y="0"/>
                  </a:moveTo>
                  <a:lnTo>
                    <a:pt x="3213851" y="0"/>
                  </a:lnTo>
                  <a:lnTo>
                    <a:pt x="321385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FFD2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F95B015-B20F-6C1D-E32D-447A8A940023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CBFA0BB-23D4-0F14-6267-AC0D76098855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8;p5">
            <a:extLst>
              <a:ext uri="{FF2B5EF4-FFF2-40B4-BE49-F238E27FC236}">
                <a16:creationId xmlns:a16="http://schemas.microsoft.com/office/drawing/2014/main" id="{9EA9A081-C311-2994-A86F-4F2078AD7EA0}"/>
              </a:ext>
            </a:extLst>
          </p:cNvPr>
          <p:cNvSpPr/>
          <p:nvPr/>
        </p:nvSpPr>
        <p:spPr>
          <a:xfrm>
            <a:off x="7103278" y="1506453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5;p5">
            <a:extLst>
              <a:ext uri="{FF2B5EF4-FFF2-40B4-BE49-F238E27FC236}">
                <a16:creationId xmlns:a16="http://schemas.microsoft.com/office/drawing/2014/main" id="{89ABAFEA-7B30-4C5D-CC3F-16A251BC1690}"/>
              </a:ext>
            </a:extLst>
          </p:cNvPr>
          <p:cNvSpPr/>
          <p:nvPr/>
        </p:nvSpPr>
        <p:spPr>
          <a:xfrm>
            <a:off x="7103278" y="4052898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INFERENCES</a:t>
            </a:r>
          </a:p>
        </p:txBody>
      </p:sp>
      <p:sp>
        <p:nvSpPr>
          <p:cNvPr id="9" name="Google Shape;98;p5">
            <a:extLst>
              <a:ext uri="{FF2B5EF4-FFF2-40B4-BE49-F238E27FC236}">
                <a16:creationId xmlns:a16="http://schemas.microsoft.com/office/drawing/2014/main" id="{73DD30F5-C25C-0ED3-AB50-D6148353B82F}"/>
              </a:ext>
            </a:extLst>
          </p:cNvPr>
          <p:cNvSpPr/>
          <p:nvPr/>
        </p:nvSpPr>
        <p:spPr>
          <a:xfrm>
            <a:off x="863599" y="1506453"/>
            <a:ext cx="6062134" cy="513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 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6EC67-6298-ACE3-3B8D-6130A54628D4}"/>
              </a:ext>
            </a:extLst>
          </p:cNvPr>
          <p:cNvSpPr/>
          <p:nvPr/>
        </p:nvSpPr>
        <p:spPr>
          <a:xfrm>
            <a:off x="7103278" y="2115701"/>
            <a:ext cx="4931740" cy="1537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97B14A-3CD1-5B7C-6F55-87A7914E46D1}"/>
              </a:ext>
            </a:extLst>
          </p:cNvPr>
          <p:cNvSpPr/>
          <p:nvPr/>
        </p:nvSpPr>
        <p:spPr>
          <a:xfrm>
            <a:off x="7103278" y="4582582"/>
            <a:ext cx="4931740" cy="1537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948B605-1433-BD7F-F270-25BC0CF1DE0A}"/>
              </a:ext>
            </a:extLst>
          </p:cNvPr>
          <p:cNvSpPr txBox="1">
            <a:spLocks/>
          </p:cNvSpPr>
          <p:nvPr/>
        </p:nvSpPr>
        <p:spPr>
          <a:xfrm>
            <a:off x="863599" y="482388"/>
            <a:ext cx="11030543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/>
              <a:t>III – Amazon vs Other Tech Stocks</a:t>
            </a:r>
            <a:endParaRPr lang="en-US" sz="3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D4596C-3FE8-FC5C-06D4-F9293255C96C}"/>
              </a:ext>
            </a:extLst>
          </p:cNvPr>
          <p:cNvGrpSpPr/>
          <p:nvPr/>
        </p:nvGrpSpPr>
        <p:grpSpPr>
          <a:xfrm>
            <a:off x="0" y="6675120"/>
            <a:ext cx="12191999" cy="182880"/>
            <a:chOff x="0" y="6675120"/>
            <a:chExt cx="12191999" cy="182880"/>
          </a:xfrm>
        </p:grpSpPr>
        <p:sp>
          <p:nvSpPr>
            <p:cNvPr id="28" name="Google Shape;16;p8">
              <a:extLst>
                <a:ext uri="{FF2B5EF4-FFF2-40B4-BE49-F238E27FC236}">
                  <a16:creationId xmlns:a16="http://schemas.microsoft.com/office/drawing/2014/main" id="{35C47AEF-5D31-A8D7-1610-F704F78B53DC}"/>
                </a:ext>
              </a:extLst>
            </p:cNvPr>
            <p:cNvSpPr/>
            <p:nvPr userDrawn="1"/>
          </p:nvSpPr>
          <p:spPr>
            <a:xfrm>
              <a:off x="0" y="6675120"/>
              <a:ext cx="9000564" cy="182880"/>
            </a:xfrm>
            <a:custGeom>
              <a:avLst/>
              <a:gdLst/>
              <a:ahLst/>
              <a:cxnLst/>
              <a:rect l="l" t="t" r="r" b="b"/>
              <a:pathLst>
                <a:path w="9000564" h="182880" extrusionOk="0">
                  <a:moveTo>
                    <a:pt x="0" y="0"/>
                  </a:moveTo>
                  <a:lnTo>
                    <a:pt x="9000564" y="0"/>
                  </a:lnTo>
                  <a:lnTo>
                    <a:pt x="8914503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7;p8">
              <a:extLst>
                <a:ext uri="{FF2B5EF4-FFF2-40B4-BE49-F238E27FC236}">
                  <a16:creationId xmlns:a16="http://schemas.microsoft.com/office/drawing/2014/main" id="{7419916F-8CC7-F9BB-CDCA-FD7E45E14DB9}"/>
                </a:ext>
              </a:extLst>
            </p:cNvPr>
            <p:cNvSpPr/>
            <p:nvPr userDrawn="1"/>
          </p:nvSpPr>
          <p:spPr>
            <a:xfrm>
              <a:off x="8978148" y="6675120"/>
              <a:ext cx="3213851" cy="182880"/>
            </a:xfrm>
            <a:custGeom>
              <a:avLst/>
              <a:gdLst/>
              <a:ahLst/>
              <a:cxnLst/>
              <a:rect l="l" t="t" r="r" b="b"/>
              <a:pathLst>
                <a:path w="3213851" h="182880" extrusionOk="0">
                  <a:moveTo>
                    <a:pt x="86061" y="0"/>
                  </a:moveTo>
                  <a:lnTo>
                    <a:pt x="3213851" y="0"/>
                  </a:lnTo>
                  <a:lnTo>
                    <a:pt x="321385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FFD2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AE91EDCA-4F26-102F-A87B-410C8C1C59BE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D9F429C-AF8F-8401-67E6-9C5D8306B0B2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oogle Shape;98;p5">
            <a:extLst>
              <a:ext uri="{FF2B5EF4-FFF2-40B4-BE49-F238E27FC236}">
                <a16:creationId xmlns:a16="http://schemas.microsoft.com/office/drawing/2014/main" id="{7549D3B6-01ED-27FF-5653-9DEEF67B20E3}"/>
              </a:ext>
            </a:extLst>
          </p:cNvPr>
          <p:cNvSpPr/>
          <p:nvPr/>
        </p:nvSpPr>
        <p:spPr>
          <a:xfrm>
            <a:off x="7103278" y="1506453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05;p5">
            <a:extLst>
              <a:ext uri="{FF2B5EF4-FFF2-40B4-BE49-F238E27FC236}">
                <a16:creationId xmlns:a16="http://schemas.microsoft.com/office/drawing/2014/main" id="{BFDC68A1-E07A-E54E-6F03-3DAB75DA6449}"/>
              </a:ext>
            </a:extLst>
          </p:cNvPr>
          <p:cNvSpPr/>
          <p:nvPr/>
        </p:nvSpPr>
        <p:spPr>
          <a:xfrm>
            <a:off x="7103278" y="4052898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INFERENCES</a:t>
            </a:r>
          </a:p>
        </p:txBody>
      </p:sp>
      <p:sp>
        <p:nvSpPr>
          <p:cNvPr id="34" name="Google Shape;98;p5">
            <a:extLst>
              <a:ext uri="{FF2B5EF4-FFF2-40B4-BE49-F238E27FC236}">
                <a16:creationId xmlns:a16="http://schemas.microsoft.com/office/drawing/2014/main" id="{1DE44E72-7A27-BCE0-01A7-BA3F99F1620E}"/>
              </a:ext>
            </a:extLst>
          </p:cNvPr>
          <p:cNvSpPr/>
          <p:nvPr/>
        </p:nvSpPr>
        <p:spPr>
          <a:xfrm>
            <a:off x="863599" y="1506453"/>
            <a:ext cx="6062134" cy="513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3: AMZN vs other tech stocks</a:t>
            </a:r>
            <a:endParaRPr sz="18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125E9B-0148-8B52-0E95-50DB3909FDA5}"/>
              </a:ext>
            </a:extLst>
          </p:cNvPr>
          <p:cNvSpPr/>
          <p:nvPr/>
        </p:nvSpPr>
        <p:spPr>
          <a:xfrm>
            <a:off x="7103278" y="2115701"/>
            <a:ext cx="4931740" cy="1537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Tech Sector Outperformed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Initial downturn and tech rebound including Amazon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Widening performance gap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F84004-9E3A-C3BB-31BA-8995A4EC80F1}"/>
              </a:ext>
            </a:extLst>
          </p:cNvPr>
          <p:cNvSpPr/>
          <p:nvPr/>
        </p:nvSpPr>
        <p:spPr>
          <a:xfrm>
            <a:off x="7103278" y="4582582"/>
            <a:ext cx="4931740" cy="1537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E-commerce, Entertainment &amp; AWS as Dire Requirements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Tech Sector &amp; Digitization Significance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Digitization Impact on Activities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Amazon stood-out as a standalone performer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9F7407-4DAC-90D4-7D19-4D213E450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7" r="26176" b="7167"/>
          <a:stretch/>
        </p:blipFill>
        <p:spPr>
          <a:xfrm>
            <a:off x="6174" y="2023967"/>
            <a:ext cx="7008332" cy="3362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0FAF8F-F568-85F5-744F-D8C4DB2E3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7279" t="9987" b="67279"/>
          <a:stretch/>
        </p:blipFill>
        <p:spPr>
          <a:xfrm>
            <a:off x="689271" y="2217821"/>
            <a:ext cx="1356749" cy="103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3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D5E28F-4E6F-8929-1D9F-E2818F725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374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;p8">
            <a:extLst>
              <a:ext uri="{FF2B5EF4-FFF2-40B4-BE49-F238E27FC236}">
                <a16:creationId xmlns:a16="http://schemas.microsoft.com/office/drawing/2014/main" id="{8C8FE2CA-3F0A-9FF7-E786-179AC9C3E28C}"/>
              </a:ext>
            </a:extLst>
          </p:cNvPr>
          <p:cNvSpPr/>
          <p:nvPr userDrawn="1"/>
        </p:nvSpPr>
        <p:spPr>
          <a:xfrm>
            <a:off x="0" y="6675120"/>
            <a:ext cx="8945563" cy="182880"/>
          </a:xfrm>
          <a:custGeom>
            <a:avLst/>
            <a:gdLst/>
            <a:ahLst/>
            <a:cxnLst/>
            <a:rect l="l" t="t" r="r" b="b"/>
            <a:pathLst>
              <a:path w="9000564" h="182880" extrusionOk="0">
                <a:moveTo>
                  <a:pt x="0" y="0"/>
                </a:moveTo>
                <a:lnTo>
                  <a:pt x="9000564" y="0"/>
                </a:lnTo>
                <a:lnTo>
                  <a:pt x="8914503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EBD6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;p8">
            <a:extLst>
              <a:ext uri="{FF2B5EF4-FFF2-40B4-BE49-F238E27FC236}">
                <a16:creationId xmlns:a16="http://schemas.microsoft.com/office/drawing/2014/main" id="{AB374AB9-21C3-BC8A-7DEF-7FA604D16E0D}"/>
              </a:ext>
            </a:extLst>
          </p:cNvPr>
          <p:cNvSpPr/>
          <p:nvPr userDrawn="1"/>
        </p:nvSpPr>
        <p:spPr>
          <a:xfrm>
            <a:off x="8978148" y="6675120"/>
            <a:ext cx="3213851" cy="182880"/>
          </a:xfrm>
          <a:custGeom>
            <a:avLst/>
            <a:gdLst/>
            <a:ahLst/>
            <a:cxnLst/>
            <a:rect l="l" t="t" r="r" b="b"/>
            <a:pathLst>
              <a:path w="3213851" h="182880" extrusionOk="0">
                <a:moveTo>
                  <a:pt x="86061" y="0"/>
                </a:moveTo>
                <a:lnTo>
                  <a:pt x="3213851" y="0"/>
                </a:lnTo>
                <a:lnTo>
                  <a:pt x="3213851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FFD2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D1C5FC-B1ED-F8BA-3BAB-7036D0CFFC87}"/>
              </a:ext>
            </a:extLst>
          </p:cNvPr>
          <p:cNvSpPr txBox="1"/>
          <p:nvPr/>
        </p:nvSpPr>
        <p:spPr>
          <a:xfrm>
            <a:off x="977577" y="1258204"/>
            <a:ext cx="10165993" cy="1547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spc="300" dirty="0">
                <a:solidFill>
                  <a:schemeClr val="bg1"/>
                </a:solidFill>
              </a:rPr>
              <a:t>Economic Shock</a:t>
            </a:r>
          </a:p>
          <a:p>
            <a:pPr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</a:rPr>
              <a:t>an event that occurs outside of an economic model that produces a significant change within an economy</a:t>
            </a:r>
            <a:endParaRPr lang="en-US" sz="2400" b="1" spc="300" dirty="0">
              <a:solidFill>
                <a:srgbClr val="FFD24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1581B2-C983-FAC3-8BA9-AC3630EACF04}"/>
              </a:ext>
            </a:extLst>
          </p:cNvPr>
          <p:cNvCxnSpPr>
            <a:cxnSpLocks/>
          </p:cNvCxnSpPr>
          <p:nvPr/>
        </p:nvCxnSpPr>
        <p:spPr>
          <a:xfrm>
            <a:off x="258161" y="3230339"/>
            <a:ext cx="115335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81498-0C6C-5EA6-17DB-7E56713A1FA9}"/>
              </a:ext>
            </a:extLst>
          </p:cNvPr>
          <p:cNvGrpSpPr/>
          <p:nvPr/>
        </p:nvGrpSpPr>
        <p:grpSpPr>
          <a:xfrm>
            <a:off x="3581706" y="-4169721"/>
            <a:ext cx="10486417" cy="10936281"/>
            <a:chOff x="0" y="-77012"/>
            <a:chExt cx="15412825" cy="16074031"/>
          </a:xfrm>
        </p:grpSpPr>
        <p:grpSp>
          <p:nvGrpSpPr>
            <p:cNvPr id="3" name="Group 84">
              <a:extLst>
                <a:ext uri="{FF2B5EF4-FFF2-40B4-BE49-F238E27FC236}">
                  <a16:creationId xmlns:a16="http://schemas.microsoft.com/office/drawing/2014/main" id="{5031404F-3A19-A049-F166-908B3721F4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chemeClr val="bg1">
                <a:alpha val="3000"/>
              </a:schemeClr>
            </a:solidFill>
          </p:grpSpPr>
          <p:sp>
            <p:nvSpPr>
              <p:cNvPr id="10" name="Freeform 85">
                <a:extLst>
                  <a:ext uri="{FF2B5EF4-FFF2-40B4-BE49-F238E27FC236}">
                    <a16:creationId xmlns:a16="http://schemas.microsoft.com/office/drawing/2014/main" id="{981F1E7E-A9BC-5CE8-1EB3-DE0C79971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86">
                <a:extLst>
                  <a:ext uri="{FF2B5EF4-FFF2-40B4-BE49-F238E27FC236}">
                    <a16:creationId xmlns:a16="http://schemas.microsoft.com/office/drawing/2014/main" id="{8377448B-5F18-249F-3CD2-84D803A1B2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87">
                <a:extLst>
                  <a:ext uri="{FF2B5EF4-FFF2-40B4-BE49-F238E27FC236}">
                    <a16:creationId xmlns:a16="http://schemas.microsoft.com/office/drawing/2014/main" id="{2263E0AC-7E7B-4357-A1C2-7C0C23301E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88">
                <a:extLst>
                  <a:ext uri="{FF2B5EF4-FFF2-40B4-BE49-F238E27FC236}">
                    <a16:creationId xmlns:a16="http://schemas.microsoft.com/office/drawing/2014/main" id="{01DB1365-CF03-0A2F-9B93-D918FB968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" name="Freeform 88">
              <a:extLst>
                <a:ext uri="{FF2B5EF4-FFF2-40B4-BE49-F238E27FC236}">
                  <a16:creationId xmlns:a16="http://schemas.microsoft.com/office/drawing/2014/main" id="{CDFF973D-45E5-713A-0AF7-E6838011F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8">
              <a:extLst>
                <a:ext uri="{FF2B5EF4-FFF2-40B4-BE49-F238E27FC236}">
                  <a16:creationId xmlns:a16="http://schemas.microsoft.com/office/drawing/2014/main" id="{D1C19C88-C888-E07A-AA16-CCF448C452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47173F7F-CDF5-4F65-8817-8F1DB02FA8E9}"/>
              </a:ext>
            </a:extLst>
          </p:cNvPr>
          <p:cNvSpPr/>
          <p:nvPr/>
        </p:nvSpPr>
        <p:spPr>
          <a:xfrm>
            <a:off x="235132" y="252549"/>
            <a:ext cx="226424" cy="226424"/>
          </a:xfrm>
          <a:prstGeom prst="ellipse">
            <a:avLst/>
          </a:prstGeom>
          <a:noFill/>
          <a:ln w="76200">
            <a:solidFill>
              <a:srgbClr val="FFD2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FF9162-1336-91FD-B31B-C509F0029AF2}"/>
              </a:ext>
            </a:extLst>
          </p:cNvPr>
          <p:cNvSpPr txBox="1"/>
          <p:nvPr/>
        </p:nvSpPr>
        <p:spPr>
          <a:xfrm>
            <a:off x="8854799" y="13337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EC7C89"/>
                </a:solidFill>
              </a:rPr>
              <a:t>#Stockbusters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F70B4B-833F-747D-F9C1-84FF0FC1E8FF}"/>
              </a:ext>
            </a:extLst>
          </p:cNvPr>
          <p:cNvSpPr txBox="1"/>
          <p:nvPr/>
        </p:nvSpPr>
        <p:spPr>
          <a:xfrm>
            <a:off x="1393957" y="3464674"/>
            <a:ext cx="9414344" cy="2101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b="1" spc="300" dirty="0">
                <a:solidFill>
                  <a:schemeClr val="bg1"/>
                </a:solidFill>
              </a:rPr>
              <a:t>3</a:t>
            </a:r>
            <a:r>
              <a:rPr lang="en-US" sz="1800" spc="300" dirty="0">
                <a:solidFill>
                  <a:schemeClr val="bg1"/>
                </a:solidFill>
              </a:rPr>
              <a:t> Timeframes of interest   </a:t>
            </a:r>
            <a:r>
              <a:rPr lang="en-US" sz="1800" spc="300" dirty="0">
                <a:solidFill>
                  <a:srgbClr val="E65163"/>
                </a:solidFill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</a:rPr>
              <a:t>Lockdown 1</a:t>
            </a:r>
          </a:p>
          <a:p>
            <a:pPr algn="r"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</a:rPr>
              <a:t>Lockdown 2</a:t>
            </a:r>
          </a:p>
          <a:p>
            <a:pPr algn="r">
              <a:lnSpc>
                <a:spcPct val="150000"/>
              </a:lnSpc>
            </a:pPr>
            <a:r>
              <a:rPr lang="en-US" sz="2400" b="1" spc="300" dirty="0">
                <a:solidFill>
                  <a:schemeClr val="bg1"/>
                </a:solidFill>
              </a:rPr>
              <a:t>Russia-Ukraine War</a:t>
            </a:r>
            <a:endParaRPr lang="en-US" sz="3200" b="1" spc="300" dirty="0">
              <a:solidFill>
                <a:srgbClr val="FFD24F"/>
              </a:solidFill>
            </a:endParaRPr>
          </a:p>
        </p:txBody>
      </p:sp>
      <p:sp>
        <p:nvSpPr>
          <p:cNvPr id="13" name="Freeform 56">
            <a:extLst>
              <a:ext uri="{FF2B5EF4-FFF2-40B4-BE49-F238E27FC236}">
                <a16:creationId xmlns:a16="http://schemas.microsoft.com/office/drawing/2014/main" id="{1388D118-CB3D-B0CC-1F5C-EF0B89F40B9E}"/>
              </a:ext>
            </a:extLst>
          </p:cNvPr>
          <p:cNvSpPr>
            <a:spLocks/>
          </p:cNvSpPr>
          <p:nvPr/>
        </p:nvSpPr>
        <p:spPr bwMode="auto">
          <a:xfrm>
            <a:off x="561849" y="3555216"/>
            <a:ext cx="4504952" cy="2248633"/>
          </a:xfrm>
          <a:custGeom>
            <a:avLst/>
            <a:gdLst>
              <a:gd name="T0" fmla="*/ 466 w 495"/>
              <a:gd name="T1" fmla="*/ 38 h 247"/>
              <a:gd name="T2" fmla="*/ 414 w 495"/>
              <a:gd name="T3" fmla="*/ 58 h 247"/>
              <a:gd name="T4" fmla="*/ 391 w 495"/>
              <a:gd name="T5" fmla="*/ 68 h 247"/>
              <a:gd name="T6" fmla="*/ 370 w 495"/>
              <a:gd name="T7" fmla="*/ 85 h 247"/>
              <a:gd name="T8" fmla="*/ 362 w 495"/>
              <a:gd name="T9" fmla="*/ 78 h 247"/>
              <a:gd name="T10" fmla="*/ 349 w 495"/>
              <a:gd name="T11" fmla="*/ 62 h 247"/>
              <a:gd name="T12" fmla="*/ 330 w 495"/>
              <a:gd name="T13" fmla="*/ 52 h 247"/>
              <a:gd name="T14" fmla="*/ 315 w 495"/>
              <a:gd name="T15" fmla="*/ 66 h 247"/>
              <a:gd name="T16" fmla="*/ 348 w 495"/>
              <a:gd name="T17" fmla="*/ 37 h 247"/>
              <a:gd name="T18" fmla="*/ 343 w 495"/>
              <a:gd name="T19" fmla="*/ 34 h 247"/>
              <a:gd name="T20" fmla="*/ 313 w 495"/>
              <a:gd name="T21" fmla="*/ 28 h 247"/>
              <a:gd name="T22" fmla="*/ 279 w 495"/>
              <a:gd name="T23" fmla="*/ 30 h 247"/>
              <a:gd name="T24" fmla="*/ 289 w 495"/>
              <a:gd name="T25" fmla="*/ 15 h 247"/>
              <a:gd name="T26" fmla="*/ 266 w 495"/>
              <a:gd name="T27" fmla="*/ 11 h 247"/>
              <a:gd name="T28" fmla="*/ 253 w 495"/>
              <a:gd name="T29" fmla="*/ 6 h 247"/>
              <a:gd name="T30" fmla="*/ 20 w 495"/>
              <a:gd name="T31" fmla="*/ 17 h 247"/>
              <a:gd name="T32" fmla="*/ 15 w 495"/>
              <a:gd name="T33" fmla="*/ 16 h 247"/>
              <a:gd name="T34" fmla="*/ 0 w 495"/>
              <a:gd name="T35" fmla="*/ 14 h 247"/>
              <a:gd name="T36" fmla="*/ 8 w 495"/>
              <a:gd name="T37" fmla="*/ 36 h 247"/>
              <a:gd name="T38" fmla="*/ 3 w 495"/>
              <a:gd name="T39" fmla="*/ 78 h 247"/>
              <a:gd name="T40" fmla="*/ 9 w 495"/>
              <a:gd name="T41" fmla="*/ 114 h 247"/>
              <a:gd name="T42" fmla="*/ 23 w 495"/>
              <a:gd name="T43" fmla="*/ 132 h 247"/>
              <a:gd name="T44" fmla="*/ 38 w 495"/>
              <a:gd name="T45" fmla="*/ 156 h 247"/>
              <a:gd name="T46" fmla="*/ 63 w 495"/>
              <a:gd name="T47" fmla="*/ 171 h 247"/>
              <a:gd name="T48" fmla="*/ 94 w 495"/>
              <a:gd name="T49" fmla="*/ 179 h 247"/>
              <a:gd name="T50" fmla="*/ 144 w 495"/>
              <a:gd name="T51" fmla="*/ 183 h 247"/>
              <a:gd name="T52" fmla="*/ 172 w 495"/>
              <a:gd name="T53" fmla="*/ 198 h 247"/>
              <a:gd name="T54" fmla="*/ 192 w 495"/>
              <a:gd name="T55" fmla="*/ 201 h 247"/>
              <a:gd name="T56" fmla="*/ 217 w 495"/>
              <a:gd name="T57" fmla="*/ 228 h 247"/>
              <a:gd name="T58" fmla="*/ 235 w 495"/>
              <a:gd name="T59" fmla="*/ 238 h 247"/>
              <a:gd name="T60" fmla="*/ 241 w 495"/>
              <a:gd name="T61" fmla="*/ 214 h 247"/>
              <a:gd name="T62" fmla="*/ 258 w 495"/>
              <a:gd name="T63" fmla="*/ 203 h 247"/>
              <a:gd name="T64" fmla="*/ 272 w 495"/>
              <a:gd name="T65" fmla="*/ 201 h 247"/>
              <a:gd name="T66" fmla="*/ 292 w 495"/>
              <a:gd name="T67" fmla="*/ 206 h 247"/>
              <a:gd name="T68" fmla="*/ 302 w 495"/>
              <a:gd name="T69" fmla="*/ 204 h 247"/>
              <a:gd name="T70" fmla="*/ 313 w 495"/>
              <a:gd name="T71" fmla="*/ 194 h 247"/>
              <a:gd name="T72" fmla="*/ 336 w 495"/>
              <a:gd name="T73" fmla="*/ 201 h 247"/>
              <a:gd name="T74" fmla="*/ 358 w 495"/>
              <a:gd name="T75" fmla="*/ 209 h 247"/>
              <a:gd name="T76" fmla="*/ 366 w 495"/>
              <a:gd name="T77" fmla="*/ 236 h 247"/>
              <a:gd name="T78" fmla="*/ 382 w 495"/>
              <a:gd name="T79" fmla="*/ 234 h 247"/>
              <a:gd name="T80" fmla="*/ 370 w 495"/>
              <a:gd name="T81" fmla="*/ 192 h 247"/>
              <a:gd name="T82" fmla="*/ 394 w 495"/>
              <a:gd name="T83" fmla="*/ 163 h 247"/>
              <a:gd name="T84" fmla="*/ 409 w 495"/>
              <a:gd name="T85" fmla="*/ 149 h 247"/>
              <a:gd name="T86" fmla="*/ 419 w 495"/>
              <a:gd name="T87" fmla="*/ 142 h 247"/>
              <a:gd name="T88" fmla="*/ 414 w 495"/>
              <a:gd name="T89" fmla="*/ 129 h 247"/>
              <a:gd name="T90" fmla="*/ 413 w 495"/>
              <a:gd name="T91" fmla="*/ 107 h 247"/>
              <a:gd name="T92" fmla="*/ 417 w 495"/>
              <a:gd name="T93" fmla="*/ 126 h 247"/>
              <a:gd name="T94" fmla="*/ 423 w 495"/>
              <a:gd name="T95" fmla="*/ 109 h 247"/>
              <a:gd name="T96" fmla="*/ 438 w 495"/>
              <a:gd name="T97" fmla="*/ 95 h 247"/>
              <a:gd name="T98" fmla="*/ 451 w 495"/>
              <a:gd name="T99" fmla="*/ 87 h 247"/>
              <a:gd name="T100" fmla="*/ 460 w 495"/>
              <a:gd name="T101" fmla="*/ 77 h 247"/>
              <a:gd name="T102" fmla="*/ 472 w 495"/>
              <a:gd name="T103" fmla="*/ 61 h 247"/>
              <a:gd name="T104" fmla="*/ 495 w 495"/>
              <a:gd name="T105" fmla="*/ 5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5" h="247">
                <a:moveTo>
                  <a:pt x="488" y="26"/>
                </a:moveTo>
                <a:cubicBezTo>
                  <a:pt x="488" y="24"/>
                  <a:pt x="480" y="26"/>
                  <a:pt x="477" y="23"/>
                </a:cubicBezTo>
                <a:cubicBezTo>
                  <a:pt x="473" y="20"/>
                  <a:pt x="467" y="33"/>
                  <a:pt x="466" y="38"/>
                </a:cubicBezTo>
                <a:cubicBezTo>
                  <a:pt x="465" y="43"/>
                  <a:pt x="455" y="49"/>
                  <a:pt x="455" y="49"/>
                </a:cubicBezTo>
                <a:cubicBezTo>
                  <a:pt x="455" y="49"/>
                  <a:pt x="428" y="50"/>
                  <a:pt x="426" y="50"/>
                </a:cubicBezTo>
                <a:cubicBezTo>
                  <a:pt x="424" y="50"/>
                  <a:pt x="418" y="55"/>
                  <a:pt x="414" y="58"/>
                </a:cubicBezTo>
                <a:cubicBezTo>
                  <a:pt x="415" y="58"/>
                  <a:pt x="415" y="58"/>
                  <a:pt x="415" y="59"/>
                </a:cubicBezTo>
                <a:cubicBezTo>
                  <a:pt x="417" y="64"/>
                  <a:pt x="408" y="67"/>
                  <a:pt x="398" y="67"/>
                </a:cubicBezTo>
                <a:cubicBezTo>
                  <a:pt x="395" y="67"/>
                  <a:pt x="393" y="67"/>
                  <a:pt x="391" y="68"/>
                </a:cubicBezTo>
                <a:cubicBezTo>
                  <a:pt x="392" y="69"/>
                  <a:pt x="392" y="70"/>
                  <a:pt x="392" y="71"/>
                </a:cubicBezTo>
                <a:cubicBezTo>
                  <a:pt x="392" y="72"/>
                  <a:pt x="391" y="72"/>
                  <a:pt x="389" y="73"/>
                </a:cubicBezTo>
                <a:cubicBezTo>
                  <a:pt x="388" y="76"/>
                  <a:pt x="376" y="82"/>
                  <a:pt x="370" y="85"/>
                </a:cubicBezTo>
                <a:cubicBezTo>
                  <a:pt x="362" y="89"/>
                  <a:pt x="353" y="87"/>
                  <a:pt x="353" y="81"/>
                </a:cubicBezTo>
                <a:cubicBezTo>
                  <a:pt x="353" y="76"/>
                  <a:pt x="358" y="77"/>
                  <a:pt x="359" y="79"/>
                </a:cubicBezTo>
                <a:cubicBezTo>
                  <a:pt x="359" y="80"/>
                  <a:pt x="361" y="80"/>
                  <a:pt x="362" y="78"/>
                </a:cubicBezTo>
                <a:cubicBezTo>
                  <a:pt x="361" y="77"/>
                  <a:pt x="361" y="74"/>
                  <a:pt x="361" y="72"/>
                </a:cubicBezTo>
                <a:cubicBezTo>
                  <a:pt x="359" y="71"/>
                  <a:pt x="362" y="62"/>
                  <a:pt x="358" y="61"/>
                </a:cubicBezTo>
                <a:cubicBezTo>
                  <a:pt x="353" y="59"/>
                  <a:pt x="348" y="67"/>
                  <a:pt x="349" y="62"/>
                </a:cubicBezTo>
                <a:cubicBezTo>
                  <a:pt x="350" y="57"/>
                  <a:pt x="356" y="53"/>
                  <a:pt x="352" y="47"/>
                </a:cubicBezTo>
                <a:cubicBezTo>
                  <a:pt x="348" y="40"/>
                  <a:pt x="340" y="40"/>
                  <a:pt x="339" y="45"/>
                </a:cubicBezTo>
                <a:cubicBezTo>
                  <a:pt x="337" y="50"/>
                  <a:pt x="332" y="48"/>
                  <a:pt x="330" y="52"/>
                </a:cubicBezTo>
                <a:cubicBezTo>
                  <a:pt x="328" y="56"/>
                  <a:pt x="326" y="64"/>
                  <a:pt x="328" y="70"/>
                </a:cubicBezTo>
                <a:cubicBezTo>
                  <a:pt x="330" y="76"/>
                  <a:pt x="328" y="79"/>
                  <a:pt x="322" y="82"/>
                </a:cubicBezTo>
                <a:cubicBezTo>
                  <a:pt x="316" y="86"/>
                  <a:pt x="313" y="77"/>
                  <a:pt x="315" y="66"/>
                </a:cubicBezTo>
                <a:cubicBezTo>
                  <a:pt x="317" y="59"/>
                  <a:pt x="321" y="51"/>
                  <a:pt x="317" y="51"/>
                </a:cubicBezTo>
                <a:cubicBezTo>
                  <a:pt x="314" y="51"/>
                  <a:pt x="322" y="42"/>
                  <a:pt x="330" y="40"/>
                </a:cubicBezTo>
                <a:cubicBezTo>
                  <a:pt x="338" y="39"/>
                  <a:pt x="348" y="39"/>
                  <a:pt x="348" y="37"/>
                </a:cubicBezTo>
                <a:cubicBezTo>
                  <a:pt x="348" y="37"/>
                  <a:pt x="348" y="36"/>
                  <a:pt x="349" y="36"/>
                </a:cubicBezTo>
                <a:cubicBezTo>
                  <a:pt x="347" y="35"/>
                  <a:pt x="346" y="34"/>
                  <a:pt x="344" y="33"/>
                </a:cubicBezTo>
                <a:cubicBezTo>
                  <a:pt x="344" y="33"/>
                  <a:pt x="344" y="34"/>
                  <a:pt x="343" y="34"/>
                </a:cubicBezTo>
                <a:cubicBezTo>
                  <a:pt x="340" y="36"/>
                  <a:pt x="341" y="31"/>
                  <a:pt x="335" y="31"/>
                </a:cubicBezTo>
                <a:cubicBezTo>
                  <a:pt x="330" y="31"/>
                  <a:pt x="324" y="36"/>
                  <a:pt x="319" y="34"/>
                </a:cubicBezTo>
                <a:cubicBezTo>
                  <a:pt x="315" y="31"/>
                  <a:pt x="317" y="28"/>
                  <a:pt x="313" y="28"/>
                </a:cubicBezTo>
                <a:cubicBezTo>
                  <a:pt x="309" y="28"/>
                  <a:pt x="316" y="20"/>
                  <a:pt x="310" y="24"/>
                </a:cubicBezTo>
                <a:cubicBezTo>
                  <a:pt x="304" y="27"/>
                  <a:pt x="295" y="35"/>
                  <a:pt x="290" y="32"/>
                </a:cubicBezTo>
                <a:cubicBezTo>
                  <a:pt x="286" y="28"/>
                  <a:pt x="283" y="33"/>
                  <a:pt x="279" y="30"/>
                </a:cubicBezTo>
                <a:cubicBezTo>
                  <a:pt x="276" y="27"/>
                  <a:pt x="290" y="18"/>
                  <a:pt x="297" y="19"/>
                </a:cubicBezTo>
                <a:cubicBezTo>
                  <a:pt x="298" y="19"/>
                  <a:pt x="300" y="18"/>
                  <a:pt x="301" y="17"/>
                </a:cubicBezTo>
                <a:cubicBezTo>
                  <a:pt x="298" y="16"/>
                  <a:pt x="291" y="13"/>
                  <a:pt x="289" y="15"/>
                </a:cubicBezTo>
                <a:cubicBezTo>
                  <a:pt x="286" y="18"/>
                  <a:pt x="283" y="16"/>
                  <a:pt x="281" y="14"/>
                </a:cubicBezTo>
                <a:cubicBezTo>
                  <a:pt x="280" y="12"/>
                  <a:pt x="277" y="15"/>
                  <a:pt x="274" y="11"/>
                </a:cubicBezTo>
                <a:cubicBezTo>
                  <a:pt x="271" y="8"/>
                  <a:pt x="268" y="10"/>
                  <a:pt x="266" y="11"/>
                </a:cubicBezTo>
                <a:cubicBezTo>
                  <a:pt x="265" y="12"/>
                  <a:pt x="262" y="10"/>
                  <a:pt x="259" y="9"/>
                </a:cubicBezTo>
                <a:cubicBezTo>
                  <a:pt x="256" y="7"/>
                  <a:pt x="258" y="4"/>
                  <a:pt x="256" y="2"/>
                </a:cubicBezTo>
                <a:cubicBezTo>
                  <a:pt x="253" y="0"/>
                  <a:pt x="253" y="6"/>
                  <a:pt x="253" y="6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8"/>
                  <a:pt x="18" y="8"/>
                  <a:pt x="18" y="8"/>
                </a:cubicBezTo>
                <a:cubicBezTo>
                  <a:pt x="21" y="11"/>
                  <a:pt x="19" y="14"/>
                  <a:pt x="20" y="17"/>
                </a:cubicBezTo>
                <a:cubicBezTo>
                  <a:pt x="21" y="21"/>
                  <a:pt x="20" y="26"/>
                  <a:pt x="17" y="26"/>
                </a:cubicBezTo>
                <a:cubicBezTo>
                  <a:pt x="14" y="26"/>
                  <a:pt x="14" y="23"/>
                  <a:pt x="16" y="21"/>
                </a:cubicBezTo>
                <a:cubicBezTo>
                  <a:pt x="18" y="20"/>
                  <a:pt x="17" y="16"/>
                  <a:pt x="15" y="16"/>
                </a:cubicBezTo>
                <a:cubicBezTo>
                  <a:pt x="13" y="16"/>
                  <a:pt x="13" y="15"/>
                  <a:pt x="13" y="13"/>
                </a:cubicBezTo>
                <a:cubicBezTo>
                  <a:pt x="9" y="14"/>
                  <a:pt x="5" y="14"/>
                  <a:pt x="0" y="13"/>
                </a:cubicBezTo>
                <a:cubicBezTo>
                  <a:pt x="0" y="13"/>
                  <a:pt x="0" y="13"/>
                  <a:pt x="0" y="14"/>
                </a:cubicBezTo>
                <a:cubicBezTo>
                  <a:pt x="0" y="16"/>
                  <a:pt x="1" y="21"/>
                  <a:pt x="4" y="25"/>
                </a:cubicBezTo>
                <a:cubicBezTo>
                  <a:pt x="7" y="29"/>
                  <a:pt x="5" y="32"/>
                  <a:pt x="8" y="33"/>
                </a:cubicBezTo>
                <a:cubicBezTo>
                  <a:pt x="11" y="35"/>
                  <a:pt x="11" y="36"/>
                  <a:pt x="8" y="36"/>
                </a:cubicBezTo>
                <a:cubicBezTo>
                  <a:pt x="5" y="35"/>
                  <a:pt x="7" y="38"/>
                  <a:pt x="6" y="44"/>
                </a:cubicBezTo>
                <a:cubicBezTo>
                  <a:pt x="5" y="49"/>
                  <a:pt x="5" y="61"/>
                  <a:pt x="5" y="65"/>
                </a:cubicBezTo>
                <a:cubicBezTo>
                  <a:pt x="4" y="68"/>
                  <a:pt x="0" y="74"/>
                  <a:pt x="3" y="78"/>
                </a:cubicBezTo>
                <a:cubicBezTo>
                  <a:pt x="5" y="82"/>
                  <a:pt x="7" y="87"/>
                  <a:pt x="5" y="92"/>
                </a:cubicBezTo>
                <a:cubicBezTo>
                  <a:pt x="4" y="96"/>
                  <a:pt x="4" y="99"/>
                  <a:pt x="6" y="103"/>
                </a:cubicBezTo>
                <a:cubicBezTo>
                  <a:pt x="8" y="107"/>
                  <a:pt x="7" y="113"/>
                  <a:pt x="9" y="114"/>
                </a:cubicBezTo>
                <a:cubicBezTo>
                  <a:pt x="11" y="115"/>
                  <a:pt x="13" y="118"/>
                  <a:pt x="15" y="121"/>
                </a:cubicBezTo>
                <a:cubicBezTo>
                  <a:pt x="18" y="125"/>
                  <a:pt x="19" y="123"/>
                  <a:pt x="20" y="126"/>
                </a:cubicBezTo>
                <a:cubicBezTo>
                  <a:pt x="20" y="130"/>
                  <a:pt x="20" y="130"/>
                  <a:pt x="23" y="132"/>
                </a:cubicBezTo>
                <a:cubicBezTo>
                  <a:pt x="26" y="133"/>
                  <a:pt x="24" y="136"/>
                  <a:pt x="24" y="138"/>
                </a:cubicBezTo>
                <a:cubicBezTo>
                  <a:pt x="24" y="140"/>
                  <a:pt x="28" y="143"/>
                  <a:pt x="33" y="148"/>
                </a:cubicBezTo>
                <a:cubicBezTo>
                  <a:pt x="38" y="152"/>
                  <a:pt x="34" y="156"/>
                  <a:pt x="38" y="156"/>
                </a:cubicBezTo>
                <a:cubicBezTo>
                  <a:pt x="41" y="156"/>
                  <a:pt x="45" y="158"/>
                  <a:pt x="48" y="160"/>
                </a:cubicBezTo>
                <a:cubicBezTo>
                  <a:pt x="52" y="162"/>
                  <a:pt x="53" y="161"/>
                  <a:pt x="55" y="162"/>
                </a:cubicBezTo>
                <a:cubicBezTo>
                  <a:pt x="58" y="162"/>
                  <a:pt x="62" y="168"/>
                  <a:pt x="63" y="171"/>
                </a:cubicBezTo>
                <a:cubicBezTo>
                  <a:pt x="64" y="173"/>
                  <a:pt x="64" y="175"/>
                  <a:pt x="65" y="177"/>
                </a:cubicBezTo>
                <a:cubicBezTo>
                  <a:pt x="85" y="174"/>
                  <a:pt x="85" y="174"/>
                  <a:pt x="85" y="174"/>
                </a:cubicBezTo>
                <a:cubicBezTo>
                  <a:pt x="85" y="174"/>
                  <a:pt x="91" y="178"/>
                  <a:pt x="94" y="179"/>
                </a:cubicBezTo>
                <a:cubicBezTo>
                  <a:pt x="98" y="180"/>
                  <a:pt x="116" y="187"/>
                  <a:pt x="116" y="187"/>
                </a:cubicBezTo>
                <a:cubicBezTo>
                  <a:pt x="141" y="186"/>
                  <a:pt x="141" y="186"/>
                  <a:pt x="141" y="186"/>
                </a:cubicBezTo>
                <a:cubicBezTo>
                  <a:pt x="144" y="183"/>
                  <a:pt x="144" y="183"/>
                  <a:pt x="144" y="183"/>
                </a:cubicBezTo>
                <a:cubicBezTo>
                  <a:pt x="157" y="183"/>
                  <a:pt x="157" y="183"/>
                  <a:pt x="157" y="183"/>
                </a:cubicBezTo>
                <a:cubicBezTo>
                  <a:pt x="157" y="183"/>
                  <a:pt x="165" y="191"/>
                  <a:pt x="167" y="192"/>
                </a:cubicBezTo>
                <a:cubicBezTo>
                  <a:pt x="168" y="192"/>
                  <a:pt x="172" y="196"/>
                  <a:pt x="172" y="198"/>
                </a:cubicBezTo>
                <a:cubicBezTo>
                  <a:pt x="172" y="201"/>
                  <a:pt x="173" y="203"/>
                  <a:pt x="175" y="204"/>
                </a:cubicBezTo>
                <a:cubicBezTo>
                  <a:pt x="177" y="205"/>
                  <a:pt x="184" y="209"/>
                  <a:pt x="185" y="209"/>
                </a:cubicBezTo>
                <a:cubicBezTo>
                  <a:pt x="186" y="208"/>
                  <a:pt x="188" y="201"/>
                  <a:pt x="192" y="201"/>
                </a:cubicBezTo>
                <a:cubicBezTo>
                  <a:pt x="195" y="201"/>
                  <a:pt x="205" y="204"/>
                  <a:pt x="207" y="210"/>
                </a:cubicBezTo>
                <a:cubicBezTo>
                  <a:pt x="209" y="215"/>
                  <a:pt x="213" y="220"/>
                  <a:pt x="215" y="221"/>
                </a:cubicBezTo>
                <a:cubicBezTo>
                  <a:pt x="217" y="222"/>
                  <a:pt x="216" y="226"/>
                  <a:pt x="217" y="228"/>
                </a:cubicBezTo>
                <a:cubicBezTo>
                  <a:pt x="218" y="229"/>
                  <a:pt x="218" y="233"/>
                  <a:pt x="219" y="233"/>
                </a:cubicBezTo>
                <a:cubicBezTo>
                  <a:pt x="221" y="233"/>
                  <a:pt x="228" y="237"/>
                  <a:pt x="231" y="237"/>
                </a:cubicBezTo>
                <a:cubicBezTo>
                  <a:pt x="232" y="237"/>
                  <a:pt x="234" y="238"/>
                  <a:pt x="235" y="238"/>
                </a:cubicBezTo>
                <a:cubicBezTo>
                  <a:pt x="235" y="232"/>
                  <a:pt x="228" y="231"/>
                  <a:pt x="233" y="227"/>
                </a:cubicBezTo>
                <a:cubicBezTo>
                  <a:pt x="237" y="224"/>
                  <a:pt x="232" y="221"/>
                  <a:pt x="235" y="219"/>
                </a:cubicBezTo>
                <a:cubicBezTo>
                  <a:pt x="237" y="218"/>
                  <a:pt x="241" y="216"/>
                  <a:pt x="241" y="214"/>
                </a:cubicBezTo>
                <a:cubicBezTo>
                  <a:pt x="241" y="212"/>
                  <a:pt x="243" y="212"/>
                  <a:pt x="246" y="212"/>
                </a:cubicBezTo>
                <a:cubicBezTo>
                  <a:pt x="249" y="212"/>
                  <a:pt x="255" y="207"/>
                  <a:pt x="254" y="205"/>
                </a:cubicBezTo>
                <a:cubicBezTo>
                  <a:pt x="254" y="203"/>
                  <a:pt x="255" y="203"/>
                  <a:pt x="258" y="203"/>
                </a:cubicBezTo>
                <a:cubicBezTo>
                  <a:pt x="262" y="204"/>
                  <a:pt x="261" y="199"/>
                  <a:pt x="264" y="200"/>
                </a:cubicBezTo>
                <a:cubicBezTo>
                  <a:pt x="266" y="201"/>
                  <a:pt x="268" y="202"/>
                  <a:pt x="268" y="200"/>
                </a:cubicBezTo>
                <a:cubicBezTo>
                  <a:pt x="268" y="199"/>
                  <a:pt x="271" y="199"/>
                  <a:pt x="272" y="201"/>
                </a:cubicBezTo>
                <a:cubicBezTo>
                  <a:pt x="274" y="204"/>
                  <a:pt x="279" y="204"/>
                  <a:pt x="279" y="201"/>
                </a:cubicBezTo>
                <a:cubicBezTo>
                  <a:pt x="280" y="199"/>
                  <a:pt x="283" y="201"/>
                  <a:pt x="285" y="204"/>
                </a:cubicBezTo>
                <a:cubicBezTo>
                  <a:pt x="287" y="207"/>
                  <a:pt x="289" y="206"/>
                  <a:pt x="292" y="206"/>
                </a:cubicBezTo>
                <a:cubicBezTo>
                  <a:pt x="296" y="206"/>
                  <a:pt x="296" y="205"/>
                  <a:pt x="296" y="203"/>
                </a:cubicBezTo>
                <a:cubicBezTo>
                  <a:pt x="296" y="201"/>
                  <a:pt x="300" y="208"/>
                  <a:pt x="304" y="208"/>
                </a:cubicBezTo>
                <a:cubicBezTo>
                  <a:pt x="307" y="209"/>
                  <a:pt x="304" y="206"/>
                  <a:pt x="302" y="204"/>
                </a:cubicBezTo>
                <a:cubicBezTo>
                  <a:pt x="299" y="202"/>
                  <a:pt x="302" y="201"/>
                  <a:pt x="300" y="199"/>
                </a:cubicBezTo>
                <a:cubicBezTo>
                  <a:pt x="298" y="198"/>
                  <a:pt x="303" y="195"/>
                  <a:pt x="307" y="196"/>
                </a:cubicBezTo>
                <a:cubicBezTo>
                  <a:pt x="312" y="196"/>
                  <a:pt x="312" y="197"/>
                  <a:pt x="313" y="194"/>
                </a:cubicBezTo>
                <a:cubicBezTo>
                  <a:pt x="315" y="192"/>
                  <a:pt x="317" y="194"/>
                  <a:pt x="317" y="197"/>
                </a:cubicBezTo>
                <a:cubicBezTo>
                  <a:pt x="317" y="199"/>
                  <a:pt x="324" y="195"/>
                  <a:pt x="328" y="195"/>
                </a:cubicBezTo>
                <a:cubicBezTo>
                  <a:pt x="332" y="195"/>
                  <a:pt x="336" y="199"/>
                  <a:pt x="336" y="201"/>
                </a:cubicBezTo>
                <a:cubicBezTo>
                  <a:pt x="337" y="203"/>
                  <a:pt x="339" y="204"/>
                  <a:pt x="342" y="202"/>
                </a:cubicBezTo>
                <a:cubicBezTo>
                  <a:pt x="345" y="199"/>
                  <a:pt x="347" y="197"/>
                  <a:pt x="350" y="199"/>
                </a:cubicBezTo>
                <a:cubicBezTo>
                  <a:pt x="353" y="202"/>
                  <a:pt x="355" y="205"/>
                  <a:pt x="358" y="209"/>
                </a:cubicBezTo>
                <a:cubicBezTo>
                  <a:pt x="362" y="212"/>
                  <a:pt x="357" y="216"/>
                  <a:pt x="359" y="218"/>
                </a:cubicBezTo>
                <a:cubicBezTo>
                  <a:pt x="360" y="221"/>
                  <a:pt x="358" y="224"/>
                  <a:pt x="362" y="227"/>
                </a:cubicBezTo>
                <a:cubicBezTo>
                  <a:pt x="366" y="229"/>
                  <a:pt x="363" y="235"/>
                  <a:pt x="366" y="236"/>
                </a:cubicBezTo>
                <a:cubicBezTo>
                  <a:pt x="369" y="236"/>
                  <a:pt x="371" y="241"/>
                  <a:pt x="372" y="243"/>
                </a:cubicBezTo>
                <a:cubicBezTo>
                  <a:pt x="372" y="245"/>
                  <a:pt x="378" y="247"/>
                  <a:pt x="378" y="244"/>
                </a:cubicBezTo>
                <a:cubicBezTo>
                  <a:pt x="378" y="241"/>
                  <a:pt x="381" y="237"/>
                  <a:pt x="382" y="234"/>
                </a:cubicBezTo>
                <a:cubicBezTo>
                  <a:pt x="382" y="231"/>
                  <a:pt x="380" y="220"/>
                  <a:pt x="377" y="217"/>
                </a:cubicBezTo>
                <a:cubicBezTo>
                  <a:pt x="375" y="214"/>
                  <a:pt x="378" y="213"/>
                  <a:pt x="375" y="209"/>
                </a:cubicBezTo>
                <a:cubicBezTo>
                  <a:pt x="372" y="205"/>
                  <a:pt x="370" y="198"/>
                  <a:pt x="370" y="192"/>
                </a:cubicBezTo>
                <a:cubicBezTo>
                  <a:pt x="370" y="186"/>
                  <a:pt x="377" y="177"/>
                  <a:pt x="380" y="174"/>
                </a:cubicBezTo>
                <a:cubicBezTo>
                  <a:pt x="383" y="172"/>
                  <a:pt x="387" y="173"/>
                  <a:pt x="387" y="170"/>
                </a:cubicBezTo>
                <a:cubicBezTo>
                  <a:pt x="388" y="167"/>
                  <a:pt x="392" y="163"/>
                  <a:pt x="394" y="163"/>
                </a:cubicBezTo>
                <a:cubicBezTo>
                  <a:pt x="397" y="163"/>
                  <a:pt x="399" y="164"/>
                  <a:pt x="400" y="161"/>
                </a:cubicBezTo>
                <a:cubicBezTo>
                  <a:pt x="400" y="159"/>
                  <a:pt x="404" y="156"/>
                  <a:pt x="409" y="155"/>
                </a:cubicBezTo>
                <a:cubicBezTo>
                  <a:pt x="414" y="154"/>
                  <a:pt x="411" y="152"/>
                  <a:pt x="409" y="149"/>
                </a:cubicBezTo>
                <a:cubicBezTo>
                  <a:pt x="408" y="147"/>
                  <a:pt x="411" y="145"/>
                  <a:pt x="412" y="146"/>
                </a:cubicBezTo>
                <a:cubicBezTo>
                  <a:pt x="412" y="148"/>
                  <a:pt x="416" y="148"/>
                  <a:pt x="417" y="147"/>
                </a:cubicBezTo>
                <a:cubicBezTo>
                  <a:pt x="419" y="145"/>
                  <a:pt x="424" y="142"/>
                  <a:pt x="419" y="142"/>
                </a:cubicBezTo>
                <a:cubicBezTo>
                  <a:pt x="415" y="141"/>
                  <a:pt x="414" y="140"/>
                  <a:pt x="417" y="139"/>
                </a:cubicBezTo>
                <a:cubicBezTo>
                  <a:pt x="419" y="138"/>
                  <a:pt x="417" y="133"/>
                  <a:pt x="414" y="133"/>
                </a:cubicBezTo>
                <a:cubicBezTo>
                  <a:pt x="410" y="132"/>
                  <a:pt x="412" y="131"/>
                  <a:pt x="414" y="129"/>
                </a:cubicBezTo>
                <a:cubicBezTo>
                  <a:pt x="416" y="127"/>
                  <a:pt x="411" y="123"/>
                  <a:pt x="408" y="121"/>
                </a:cubicBezTo>
                <a:cubicBezTo>
                  <a:pt x="406" y="120"/>
                  <a:pt x="410" y="119"/>
                  <a:pt x="412" y="118"/>
                </a:cubicBezTo>
                <a:cubicBezTo>
                  <a:pt x="413" y="118"/>
                  <a:pt x="412" y="109"/>
                  <a:pt x="413" y="107"/>
                </a:cubicBezTo>
                <a:cubicBezTo>
                  <a:pt x="414" y="105"/>
                  <a:pt x="417" y="105"/>
                  <a:pt x="416" y="107"/>
                </a:cubicBezTo>
                <a:cubicBezTo>
                  <a:pt x="414" y="109"/>
                  <a:pt x="412" y="113"/>
                  <a:pt x="415" y="116"/>
                </a:cubicBezTo>
                <a:cubicBezTo>
                  <a:pt x="417" y="118"/>
                  <a:pt x="418" y="121"/>
                  <a:pt x="417" y="126"/>
                </a:cubicBezTo>
                <a:cubicBezTo>
                  <a:pt x="416" y="130"/>
                  <a:pt x="418" y="129"/>
                  <a:pt x="421" y="123"/>
                </a:cubicBezTo>
                <a:cubicBezTo>
                  <a:pt x="424" y="118"/>
                  <a:pt x="424" y="113"/>
                  <a:pt x="422" y="112"/>
                </a:cubicBezTo>
                <a:cubicBezTo>
                  <a:pt x="420" y="112"/>
                  <a:pt x="421" y="106"/>
                  <a:pt x="423" y="109"/>
                </a:cubicBezTo>
                <a:cubicBezTo>
                  <a:pt x="425" y="111"/>
                  <a:pt x="426" y="112"/>
                  <a:pt x="429" y="108"/>
                </a:cubicBezTo>
                <a:cubicBezTo>
                  <a:pt x="432" y="105"/>
                  <a:pt x="435" y="99"/>
                  <a:pt x="433" y="98"/>
                </a:cubicBezTo>
                <a:cubicBezTo>
                  <a:pt x="431" y="96"/>
                  <a:pt x="434" y="95"/>
                  <a:pt x="438" y="95"/>
                </a:cubicBezTo>
                <a:cubicBezTo>
                  <a:pt x="442" y="95"/>
                  <a:pt x="450" y="93"/>
                  <a:pt x="451" y="92"/>
                </a:cubicBezTo>
                <a:cubicBezTo>
                  <a:pt x="452" y="88"/>
                  <a:pt x="437" y="93"/>
                  <a:pt x="437" y="91"/>
                </a:cubicBezTo>
                <a:cubicBezTo>
                  <a:pt x="437" y="89"/>
                  <a:pt x="447" y="87"/>
                  <a:pt x="451" y="87"/>
                </a:cubicBezTo>
                <a:cubicBezTo>
                  <a:pt x="456" y="87"/>
                  <a:pt x="454" y="81"/>
                  <a:pt x="455" y="83"/>
                </a:cubicBezTo>
                <a:cubicBezTo>
                  <a:pt x="457" y="86"/>
                  <a:pt x="460" y="86"/>
                  <a:pt x="463" y="84"/>
                </a:cubicBezTo>
                <a:cubicBezTo>
                  <a:pt x="465" y="82"/>
                  <a:pt x="463" y="78"/>
                  <a:pt x="460" y="77"/>
                </a:cubicBezTo>
                <a:cubicBezTo>
                  <a:pt x="458" y="77"/>
                  <a:pt x="462" y="75"/>
                  <a:pt x="462" y="73"/>
                </a:cubicBezTo>
                <a:cubicBezTo>
                  <a:pt x="461" y="71"/>
                  <a:pt x="463" y="64"/>
                  <a:pt x="467" y="64"/>
                </a:cubicBezTo>
                <a:cubicBezTo>
                  <a:pt x="471" y="63"/>
                  <a:pt x="469" y="61"/>
                  <a:pt x="472" y="61"/>
                </a:cubicBezTo>
                <a:cubicBezTo>
                  <a:pt x="475" y="61"/>
                  <a:pt x="476" y="57"/>
                  <a:pt x="478" y="54"/>
                </a:cubicBezTo>
                <a:cubicBezTo>
                  <a:pt x="481" y="52"/>
                  <a:pt x="485" y="59"/>
                  <a:pt x="489" y="55"/>
                </a:cubicBezTo>
                <a:cubicBezTo>
                  <a:pt x="491" y="53"/>
                  <a:pt x="493" y="52"/>
                  <a:pt x="495" y="50"/>
                </a:cubicBezTo>
                <a:cubicBezTo>
                  <a:pt x="485" y="37"/>
                  <a:pt x="488" y="29"/>
                  <a:pt x="488" y="2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36815" tIns="68407" rIns="136815" bIns="68407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87ED85-6815-5E20-5A61-9A935E8EA218}"/>
              </a:ext>
            </a:extLst>
          </p:cNvPr>
          <p:cNvSpPr/>
          <p:nvPr/>
        </p:nvSpPr>
        <p:spPr>
          <a:xfrm>
            <a:off x="11530969" y="3641422"/>
            <a:ext cx="226424" cy="226424"/>
          </a:xfrm>
          <a:prstGeom prst="ellipse">
            <a:avLst/>
          </a:prstGeom>
          <a:noFill/>
          <a:ln w="76200">
            <a:solidFill>
              <a:srgbClr val="FFD2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BE01F7-D270-7DDB-3468-C1D07755853C}"/>
              </a:ext>
            </a:extLst>
          </p:cNvPr>
          <p:cNvGrpSpPr/>
          <p:nvPr/>
        </p:nvGrpSpPr>
        <p:grpSpPr>
          <a:xfrm>
            <a:off x="344807" y="600075"/>
            <a:ext cx="240981" cy="876300"/>
            <a:chOff x="344807" y="600075"/>
            <a:chExt cx="240981" cy="8763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B98543A-969B-CEA8-D784-52488CC17902}"/>
                </a:ext>
              </a:extLst>
            </p:cNvPr>
            <p:cNvCxnSpPr/>
            <p:nvPr/>
          </p:nvCxnSpPr>
          <p:spPr>
            <a:xfrm>
              <a:off x="344807" y="600075"/>
              <a:ext cx="0" cy="876300"/>
            </a:xfrm>
            <a:prstGeom prst="line">
              <a:avLst/>
            </a:prstGeom>
            <a:noFill/>
            <a:ln w="12700">
              <a:solidFill>
                <a:srgbClr val="FFD24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CBB0575-4557-DE69-C58B-3E7A66081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807" y="1476375"/>
              <a:ext cx="240981" cy="0"/>
            </a:xfrm>
            <a:prstGeom prst="line">
              <a:avLst/>
            </a:prstGeom>
            <a:noFill/>
            <a:ln w="12700">
              <a:solidFill>
                <a:srgbClr val="FFD24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346FDC-B4A7-90EE-BA71-C97C2A7C36F3}"/>
              </a:ext>
            </a:extLst>
          </p:cNvPr>
          <p:cNvCxnSpPr>
            <a:cxnSpLocks/>
          </p:cNvCxnSpPr>
          <p:nvPr/>
        </p:nvCxnSpPr>
        <p:spPr>
          <a:xfrm>
            <a:off x="10770277" y="3754634"/>
            <a:ext cx="653585" cy="0"/>
          </a:xfrm>
          <a:prstGeom prst="line">
            <a:avLst/>
          </a:prstGeom>
          <a:noFill/>
          <a:ln w="12700">
            <a:solidFill>
              <a:srgbClr val="FFD24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1" name="Graphic 30" descr="Downward trend">
            <a:extLst>
              <a:ext uri="{FF2B5EF4-FFF2-40B4-BE49-F238E27FC236}">
                <a16:creationId xmlns:a16="http://schemas.microsoft.com/office/drawing/2014/main" id="{A7BACE44-438B-3CAA-B367-D5AFA61D3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863" y="1298268"/>
            <a:ext cx="363841" cy="363841"/>
          </a:xfrm>
          <a:prstGeom prst="rect">
            <a:avLst/>
          </a:prstGeom>
        </p:spPr>
      </p:pic>
      <p:pic>
        <p:nvPicPr>
          <p:cNvPr id="32" name="Graphic 31" descr="Stopwatch">
            <a:extLst>
              <a:ext uri="{FF2B5EF4-FFF2-40B4-BE49-F238E27FC236}">
                <a16:creationId xmlns:a16="http://schemas.microsoft.com/office/drawing/2014/main" id="{CBC60DE9-271E-DD60-77DB-8DE99B562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8274" y="3554468"/>
            <a:ext cx="358450" cy="35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8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B95D098-A1E5-ADB6-DE7A-F392B51069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02D4D-B907-5A89-520B-1A3A600F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463338"/>
            <a:ext cx="11030543" cy="66278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Financial Terms</a:t>
            </a:r>
            <a:r>
              <a:rPr lang="en-US" dirty="0">
                <a:solidFill>
                  <a:schemeClr val="bg1"/>
                </a:solidFill>
              </a:rPr>
              <a:t> used in this analysis . . 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5FD604-53AE-6ED0-249B-0A52E8C6976F}"/>
              </a:ext>
            </a:extLst>
          </p:cNvPr>
          <p:cNvGrpSpPr/>
          <p:nvPr/>
        </p:nvGrpSpPr>
        <p:grpSpPr>
          <a:xfrm>
            <a:off x="0" y="6587887"/>
            <a:ext cx="12191999" cy="182880"/>
            <a:chOff x="0" y="6675120"/>
            <a:chExt cx="12191999" cy="182880"/>
          </a:xfrm>
        </p:grpSpPr>
        <p:sp>
          <p:nvSpPr>
            <p:cNvPr id="6" name="Google Shape;16;p8">
              <a:extLst>
                <a:ext uri="{FF2B5EF4-FFF2-40B4-BE49-F238E27FC236}">
                  <a16:creationId xmlns:a16="http://schemas.microsoft.com/office/drawing/2014/main" id="{AD70E254-0BE2-EB95-EA10-305F72788577}"/>
                </a:ext>
              </a:extLst>
            </p:cNvPr>
            <p:cNvSpPr/>
            <p:nvPr userDrawn="1"/>
          </p:nvSpPr>
          <p:spPr>
            <a:xfrm>
              <a:off x="0" y="6675120"/>
              <a:ext cx="9000564" cy="182880"/>
            </a:xfrm>
            <a:custGeom>
              <a:avLst/>
              <a:gdLst/>
              <a:ahLst/>
              <a:cxnLst/>
              <a:rect l="l" t="t" r="r" b="b"/>
              <a:pathLst>
                <a:path w="9000564" h="182880" extrusionOk="0">
                  <a:moveTo>
                    <a:pt x="0" y="0"/>
                  </a:moveTo>
                  <a:lnTo>
                    <a:pt x="9000564" y="0"/>
                  </a:lnTo>
                  <a:lnTo>
                    <a:pt x="8914503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;p8">
              <a:extLst>
                <a:ext uri="{FF2B5EF4-FFF2-40B4-BE49-F238E27FC236}">
                  <a16:creationId xmlns:a16="http://schemas.microsoft.com/office/drawing/2014/main" id="{3588B0A7-DA2F-C94E-111D-F27CB96954D3}"/>
                </a:ext>
              </a:extLst>
            </p:cNvPr>
            <p:cNvSpPr/>
            <p:nvPr userDrawn="1"/>
          </p:nvSpPr>
          <p:spPr>
            <a:xfrm>
              <a:off x="8978148" y="6675120"/>
              <a:ext cx="3213851" cy="182880"/>
            </a:xfrm>
            <a:custGeom>
              <a:avLst/>
              <a:gdLst/>
              <a:ahLst/>
              <a:cxnLst/>
              <a:rect l="l" t="t" r="r" b="b"/>
              <a:pathLst>
                <a:path w="3213851" h="182880" extrusionOk="0">
                  <a:moveTo>
                    <a:pt x="86061" y="0"/>
                  </a:moveTo>
                  <a:lnTo>
                    <a:pt x="3213851" y="0"/>
                  </a:lnTo>
                  <a:lnTo>
                    <a:pt x="321385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F95B015-B20F-6C1D-E32D-447A8A940023}"/>
              </a:ext>
            </a:extLst>
          </p:cNvPr>
          <p:cNvSpPr/>
          <p:nvPr/>
        </p:nvSpPr>
        <p:spPr>
          <a:xfrm>
            <a:off x="-709675" y="538215"/>
            <a:ext cx="1216152" cy="513027"/>
          </a:xfrm>
          <a:prstGeom prst="parallelogram">
            <a:avLst>
              <a:gd name="adj" fmla="val 580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CBFA0BB-23D4-0F14-6267-AC0D76098855}"/>
              </a:ext>
            </a:extLst>
          </p:cNvPr>
          <p:cNvSpPr/>
          <p:nvPr/>
        </p:nvSpPr>
        <p:spPr>
          <a:xfrm>
            <a:off x="297857" y="538215"/>
            <a:ext cx="498009" cy="513027"/>
          </a:xfrm>
          <a:prstGeom prst="parallelogram">
            <a:avLst>
              <a:gd name="adj" fmla="val 580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23D582-601B-BA38-4D05-5556AD854D7B}"/>
              </a:ext>
            </a:extLst>
          </p:cNvPr>
          <p:cNvGrpSpPr/>
          <p:nvPr/>
        </p:nvGrpSpPr>
        <p:grpSpPr>
          <a:xfrm>
            <a:off x="456331" y="1447457"/>
            <a:ext cx="11630893" cy="545466"/>
            <a:chOff x="456331" y="1557018"/>
            <a:chExt cx="11630893" cy="54546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7383936-5A12-AF63-BFD8-458D716C817D}"/>
                </a:ext>
              </a:extLst>
            </p:cNvPr>
            <p:cNvSpPr/>
            <p:nvPr/>
          </p:nvSpPr>
          <p:spPr>
            <a:xfrm>
              <a:off x="863599" y="1589457"/>
              <a:ext cx="2365376" cy="48058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INDEX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715C66F-273E-F7F5-1771-D81044550682}"/>
                </a:ext>
              </a:extLst>
            </p:cNvPr>
            <p:cNvSpPr/>
            <p:nvPr/>
          </p:nvSpPr>
          <p:spPr>
            <a:xfrm>
              <a:off x="3330574" y="1589457"/>
              <a:ext cx="8756650" cy="48058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A price value indicator representative of the performance of the underlying sector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F1EF45-150C-49B7-A4D7-24E527169CF8}"/>
                </a:ext>
              </a:extLst>
            </p:cNvPr>
            <p:cNvSpPr/>
            <p:nvPr/>
          </p:nvSpPr>
          <p:spPr>
            <a:xfrm>
              <a:off x="456331" y="1557018"/>
              <a:ext cx="545466" cy="545466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7F1C62-ADB8-5331-6592-F9DE892D0842}"/>
              </a:ext>
            </a:extLst>
          </p:cNvPr>
          <p:cNvGrpSpPr/>
          <p:nvPr/>
        </p:nvGrpSpPr>
        <p:grpSpPr>
          <a:xfrm>
            <a:off x="456331" y="2507754"/>
            <a:ext cx="11630893" cy="545466"/>
            <a:chOff x="456331" y="2491964"/>
            <a:chExt cx="11630893" cy="54546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9E4C2C7-A58A-4F62-F026-E5933AAB67D0}"/>
                </a:ext>
              </a:extLst>
            </p:cNvPr>
            <p:cNvSpPr/>
            <p:nvPr/>
          </p:nvSpPr>
          <p:spPr>
            <a:xfrm>
              <a:off x="863599" y="2524403"/>
              <a:ext cx="2365376" cy="48058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RELATIVE INDEXING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D928DC3-C585-AB18-A445-CE00338F12BE}"/>
                </a:ext>
              </a:extLst>
            </p:cNvPr>
            <p:cNvSpPr/>
            <p:nvPr/>
          </p:nvSpPr>
          <p:spPr>
            <a:xfrm>
              <a:off x="3330574" y="2524403"/>
              <a:ext cx="8756650" cy="48058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A method of rebasing the prices of all stocks / sectors in our analysis to 100 at the start date of analysis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1E334E2-33DC-AE04-6E6C-1DFE83F85597}"/>
                </a:ext>
              </a:extLst>
            </p:cNvPr>
            <p:cNvSpPr/>
            <p:nvPr/>
          </p:nvSpPr>
          <p:spPr>
            <a:xfrm>
              <a:off x="456331" y="2491964"/>
              <a:ext cx="545466" cy="545466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D4A9B9-036B-207D-6D8B-F6BBE1331644}"/>
              </a:ext>
            </a:extLst>
          </p:cNvPr>
          <p:cNvGrpSpPr/>
          <p:nvPr/>
        </p:nvGrpSpPr>
        <p:grpSpPr>
          <a:xfrm>
            <a:off x="456331" y="3568051"/>
            <a:ext cx="11630893" cy="545466"/>
            <a:chOff x="456331" y="2491964"/>
            <a:chExt cx="11630893" cy="54546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C5B2617-C320-2B50-2CC0-F31E1B5C883F}"/>
                </a:ext>
              </a:extLst>
            </p:cNvPr>
            <p:cNvSpPr/>
            <p:nvPr/>
          </p:nvSpPr>
          <p:spPr>
            <a:xfrm>
              <a:off x="863599" y="2524403"/>
              <a:ext cx="2365376" cy="48058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BOLLINGER BANDS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F5F8775-F1C1-A6F5-C93A-A63023C70607}"/>
                </a:ext>
              </a:extLst>
            </p:cNvPr>
            <p:cNvSpPr/>
            <p:nvPr/>
          </p:nvSpPr>
          <p:spPr>
            <a:xfrm>
              <a:off x="3330574" y="2524403"/>
              <a:ext cx="8756650" cy="48058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A technical analysis method to observe OVERSOLD and UNDERSOLD signals in the market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24BF41-099F-99D9-9B48-D9B82CF523B0}"/>
                </a:ext>
              </a:extLst>
            </p:cNvPr>
            <p:cNvSpPr/>
            <p:nvPr/>
          </p:nvSpPr>
          <p:spPr>
            <a:xfrm>
              <a:off x="456331" y="2491964"/>
              <a:ext cx="545466" cy="545466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8B383C-D1E6-EAE2-AB7B-6F194A815EAE}"/>
              </a:ext>
            </a:extLst>
          </p:cNvPr>
          <p:cNvGrpSpPr/>
          <p:nvPr/>
        </p:nvGrpSpPr>
        <p:grpSpPr>
          <a:xfrm>
            <a:off x="456331" y="4628348"/>
            <a:ext cx="11630893" cy="545466"/>
            <a:chOff x="456331" y="2491964"/>
            <a:chExt cx="11630893" cy="54546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6DC2E306-1DAE-07E0-1AEF-33F27BA1A0EE}"/>
                </a:ext>
              </a:extLst>
            </p:cNvPr>
            <p:cNvSpPr/>
            <p:nvPr/>
          </p:nvSpPr>
          <p:spPr>
            <a:xfrm>
              <a:off x="863599" y="2524403"/>
              <a:ext cx="2365376" cy="48058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VOLATILITY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B7D5E93-EF34-FD5C-FA35-D6AFF25BFCF0}"/>
                </a:ext>
              </a:extLst>
            </p:cNvPr>
            <p:cNvSpPr/>
            <p:nvPr/>
          </p:nvSpPr>
          <p:spPr>
            <a:xfrm>
              <a:off x="3330574" y="2524403"/>
              <a:ext cx="8756650" cy="48058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The standard deviation of a market or security’s price over a given period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2AAF0CD-C2F4-E089-B4AE-A76698583762}"/>
                </a:ext>
              </a:extLst>
            </p:cNvPr>
            <p:cNvSpPr/>
            <p:nvPr/>
          </p:nvSpPr>
          <p:spPr>
            <a:xfrm>
              <a:off x="456331" y="2491964"/>
              <a:ext cx="545466" cy="545466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1E687F-72D6-91DE-F789-4CA324882BE0}"/>
              </a:ext>
            </a:extLst>
          </p:cNvPr>
          <p:cNvGrpSpPr/>
          <p:nvPr/>
        </p:nvGrpSpPr>
        <p:grpSpPr>
          <a:xfrm>
            <a:off x="456331" y="5688644"/>
            <a:ext cx="11630893" cy="545466"/>
            <a:chOff x="456331" y="2491964"/>
            <a:chExt cx="11630893" cy="545466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3E2979C-1323-C3BD-6706-7D959924A0F6}"/>
                </a:ext>
              </a:extLst>
            </p:cNvPr>
            <p:cNvSpPr/>
            <p:nvPr/>
          </p:nvSpPr>
          <p:spPr>
            <a:xfrm>
              <a:off x="863599" y="2524403"/>
              <a:ext cx="2365376" cy="48058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HEADWIND / TAILWIND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AB30DA4-C919-6833-2517-1F94090C35BC}"/>
                </a:ext>
              </a:extLst>
            </p:cNvPr>
            <p:cNvSpPr/>
            <p:nvPr/>
          </p:nvSpPr>
          <p:spPr>
            <a:xfrm>
              <a:off x="3330574" y="2524403"/>
              <a:ext cx="8756650" cy="48058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Headwind is and EXTERNAL NEGATIVE effect | Headwind is and EXTERNAL POSITIVE effect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8D9F6CA-8DE9-F501-905C-09A617E1DF13}"/>
                </a:ext>
              </a:extLst>
            </p:cNvPr>
            <p:cNvSpPr/>
            <p:nvPr/>
          </p:nvSpPr>
          <p:spPr>
            <a:xfrm>
              <a:off x="456331" y="2491964"/>
              <a:ext cx="545466" cy="545466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25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44;p8">
            <a:extLst>
              <a:ext uri="{FF2B5EF4-FFF2-40B4-BE49-F238E27FC236}">
                <a16:creationId xmlns:a16="http://schemas.microsoft.com/office/drawing/2014/main" id="{64CC1A53-8639-FC78-2071-1A28B97BEB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031572"/>
              </p:ext>
            </p:extLst>
          </p:nvPr>
        </p:nvGraphicFramePr>
        <p:xfrm>
          <a:off x="703711" y="1496729"/>
          <a:ext cx="11039120" cy="4114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89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3401952176"/>
                    </a:ext>
                  </a:extLst>
                </a:gridCol>
                <a:gridCol w="689945">
                  <a:extLst>
                    <a:ext uri="{9D8B030D-6E8A-4147-A177-3AD203B41FA5}">
                      <a16:colId xmlns:a16="http://schemas.microsoft.com/office/drawing/2014/main" val="2537360830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accent1"/>
                          </a:solidFill>
                        </a:rPr>
                        <a:t>Explore</a:t>
                      </a:r>
                      <a:endParaRPr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Verify</a:t>
                      </a:r>
                      <a:endParaRPr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Export</a:t>
                      </a:r>
                      <a:endParaRPr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</a:rPr>
                        <a:t>Import</a:t>
                      </a:r>
                      <a:endParaRPr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Observe</a:t>
                      </a:r>
                      <a:endParaRPr sz="1400" dirty="0"/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Clean</a:t>
                      </a:r>
                      <a:endParaRPr sz="1400" dirty="0"/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Sanitize</a:t>
                      </a:r>
                      <a:endParaRPr sz="1400" dirty="0"/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Brainstorm</a:t>
                      </a:r>
                      <a:endParaRPr sz="1400" dirty="0"/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Formulate</a:t>
                      </a:r>
                      <a:endParaRPr sz="1400" dirty="0"/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Execute</a:t>
                      </a:r>
                      <a:endParaRPr sz="1400" dirty="0"/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Lockdown 1</a:t>
                      </a:r>
                      <a:endParaRPr sz="14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Lockdown 2</a:t>
                      </a:r>
                      <a:endParaRPr sz="14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Ukraine War</a:t>
                      </a:r>
                      <a:endParaRPr sz="14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US Markets</a:t>
                      </a:r>
                      <a:endParaRPr sz="14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Tech Sector</a:t>
                      </a:r>
                      <a:endParaRPr sz="14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Amazon</a:t>
                      </a:r>
                      <a:endParaRPr sz="14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91450" marB="9145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 rowSpan="2"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Gathering Stock Data</a:t>
                      </a:r>
                      <a:endParaRPr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Cleaning up </a:t>
                      </a:r>
                      <a:br>
                        <a:rPr lang="en-US" sz="16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stock data</a:t>
                      </a:r>
                      <a:endParaRPr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Creating Sector Level Indicators</a:t>
                      </a:r>
                      <a:endParaRPr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Exploring trends in timeframes of interest</a:t>
                      </a:r>
                      <a:endParaRPr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Interpreting Results into a story</a:t>
                      </a:r>
                      <a:endParaRPr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Data Processing</a:t>
                      </a:r>
                      <a:br>
                        <a:rPr lang="en-US" sz="1600" dirty="0">
                          <a:solidFill>
                            <a:schemeClr val="bg1"/>
                          </a:solidFill>
                        </a:rPr>
                      </a:br>
                      <a:endParaRPr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Data Analysis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</a:rPr>
                      </a:br>
                      <a:endParaRPr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E8FC3B72-D957-CAA6-F854-4BCFBCC5B9DF}"/>
              </a:ext>
            </a:extLst>
          </p:cNvPr>
          <p:cNvSpPr/>
          <p:nvPr/>
        </p:nvSpPr>
        <p:spPr>
          <a:xfrm>
            <a:off x="1772251" y="5274645"/>
            <a:ext cx="673769" cy="673769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4ACFE3-65BB-3336-7C25-6E30B7BEB488}"/>
              </a:ext>
            </a:extLst>
          </p:cNvPr>
          <p:cNvSpPr/>
          <p:nvPr/>
        </p:nvSpPr>
        <p:spPr>
          <a:xfrm>
            <a:off x="5211359" y="5274643"/>
            <a:ext cx="673769" cy="673769"/>
          </a:xfrm>
          <a:prstGeom prst="ellipse">
            <a:avLst/>
          </a:prstGeom>
          <a:solidFill>
            <a:srgbClr val="5F5F5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F98BAB-F8DC-298D-438C-CD9A75E8F2A0}"/>
              </a:ext>
            </a:extLst>
          </p:cNvPr>
          <p:cNvSpPr/>
          <p:nvPr/>
        </p:nvSpPr>
        <p:spPr>
          <a:xfrm>
            <a:off x="9343288" y="5274643"/>
            <a:ext cx="673769" cy="673769"/>
          </a:xfrm>
          <a:prstGeom prst="ellipse">
            <a:avLst/>
          </a:prstGeom>
          <a:solidFill>
            <a:srgbClr val="FFD2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F2971F-32D8-3A4D-3660-8EB1F01AFF46}"/>
              </a:ext>
            </a:extLst>
          </p:cNvPr>
          <p:cNvSpPr txBox="1">
            <a:spLocks/>
          </p:cNvSpPr>
          <p:nvPr/>
        </p:nvSpPr>
        <p:spPr>
          <a:xfrm>
            <a:off x="863599" y="482388"/>
            <a:ext cx="11030543" cy="662781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Summary of work done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CDF9265-DF96-1781-F06B-867727EC4E98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5E1C794-DA70-D2DE-A994-10711E9AEAA9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3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8;p5">
            <a:extLst>
              <a:ext uri="{FF2B5EF4-FFF2-40B4-BE49-F238E27FC236}">
                <a16:creationId xmlns:a16="http://schemas.microsoft.com/office/drawing/2014/main" id="{386B32EF-1D7E-79F1-B4D3-8665E77192C8}"/>
              </a:ext>
            </a:extLst>
          </p:cNvPr>
          <p:cNvSpPr/>
          <p:nvPr/>
        </p:nvSpPr>
        <p:spPr>
          <a:xfrm>
            <a:off x="501063" y="1506453"/>
            <a:ext cx="5577840" cy="513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SECTORS OF INTEREST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5;p5">
            <a:extLst>
              <a:ext uri="{FF2B5EF4-FFF2-40B4-BE49-F238E27FC236}">
                <a16:creationId xmlns:a16="http://schemas.microsoft.com/office/drawing/2014/main" id="{32D496CB-7190-E988-AC05-F01D4830764E}"/>
              </a:ext>
            </a:extLst>
          </p:cNvPr>
          <p:cNvSpPr/>
          <p:nvPr/>
        </p:nvSpPr>
        <p:spPr>
          <a:xfrm>
            <a:off x="6180669" y="1506453"/>
            <a:ext cx="5577840" cy="5130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QUESTIONS OF INTEREST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EE778EF9-21A4-664B-3219-D2253B915050}"/>
              </a:ext>
            </a:extLst>
          </p:cNvPr>
          <p:cNvSpPr txBox="1">
            <a:spLocks/>
          </p:cNvSpPr>
          <p:nvPr/>
        </p:nvSpPr>
        <p:spPr>
          <a:xfrm>
            <a:off x="863599" y="482388"/>
            <a:ext cx="11030543" cy="662781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Setting up the ground for our analysis</a:t>
            </a: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631F7C94-CF02-5688-6D4E-839F93658CA6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57ACFC10-E335-17F6-837C-633AF6EBD6D8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7DC74D-EB22-F6A3-6AFF-C3AA7A1AEB57}"/>
              </a:ext>
            </a:extLst>
          </p:cNvPr>
          <p:cNvSpPr/>
          <p:nvPr/>
        </p:nvSpPr>
        <p:spPr>
          <a:xfrm>
            <a:off x="795866" y="2153539"/>
            <a:ext cx="4960041" cy="1824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Information Technology (Tech)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Pharmaceuticals (Pharma)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Telecommunications (Telecom)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Consumer Staples (FMCG)</a:t>
            </a:r>
          </a:p>
        </p:txBody>
      </p:sp>
      <p:sp>
        <p:nvSpPr>
          <p:cNvPr id="33" name="Google Shape;98;p5">
            <a:extLst>
              <a:ext uri="{FF2B5EF4-FFF2-40B4-BE49-F238E27FC236}">
                <a16:creationId xmlns:a16="http://schemas.microsoft.com/office/drawing/2014/main" id="{941C7B88-C401-8F31-E65B-CF2C536EE569}"/>
              </a:ext>
            </a:extLst>
          </p:cNvPr>
          <p:cNvSpPr/>
          <p:nvPr/>
        </p:nvSpPr>
        <p:spPr>
          <a:xfrm>
            <a:off x="501063" y="4277556"/>
            <a:ext cx="5577840" cy="513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STOCKS COVERED</a:t>
            </a:r>
            <a:endParaRPr sz="18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94101D-6E93-59D6-6DF8-7BEE83E17FAA}"/>
              </a:ext>
            </a:extLst>
          </p:cNvPr>
          <p:cNvGrpSpPr/>
          <p:nvPr/>
        </p:nvGrpSpPr>
        <p:grpSpPr>
          <a:xfrm>
            <a:off x="863599" y="5095641"/>
            <a:ext cx="4603685" cy="586445"/>
            <a:chOff x="863599" y="4697541"/>
            <a:chExt cx="4603685" cy="58644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E04A3F8-77FD-F4BA-C506-126FAF919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599" y="4745666"/>
              <a:ext cx="587047" cy="538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D1CADFB-71C0-02AA-78E1-83A72B58D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1316" y="4697541"/>
              <a:ext cx="485004" cy="538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CB4FD9-4415-3E9E-131F-0249EF444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6990" y="4758312"/>
              <a:ext cx="491540" cy="51302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36B9D4-805E-B408-BD90-368032BF4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9200" y="4745666"/>
              <a:ext cx="758084" cy="53832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36205E1-E6AD-F4DE-3E1D-77CB704B4BAD}"/>
              </a:ext>
            </a:extLst>
          </p:cNvPr>
          <p:cNvSpPr txBox="1"/>
          <p:nvPr/>
        </p:nvSpPr>
        <p:spPr>
          <a:xfrm>
            <a:off x="2095500" y="5987142"/>
            <a:ext cx="171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+20 more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A921F-B47F-A585-695E-06460DF608AF}"/>
              </a:ext>
            </a:extLst>
          </p:cNvPr>
          <p:cNvSpPr txBox="1"/>
          <p:nvPr/>
        </p:nvSpPr>
        <p:spPr>
          <a:xfrm>
            <a:off x="6278078" y="2220914"/>
            <a:ext cx="5480431" cy="43183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How did economic shocks impact the price movements of the top 5 stocks in each sector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In what ways did these sectors respond to the challenges and opportunities posed?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How to identify headwind /tailwind effect?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To what extent did </a:t>
            </a:r>
            <a:r>
              <a:rPr lang="en-US" sz="1800" b="1" dirty="0"/>
              <a:t>tech</a:t>
            </a:r>
            <a:r>
              <a:rPr lang="en-US" sz="1800" dirty="0"/>
              <a:t> sector deviate from the expected behavior?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Are there any anomalies that stand out? 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Is Tech sector witnessing a permanent paradigm shift?</a:t>
            </a:r>
          </a:p>
        </p:txBody>
      </p:sp>
    </p:spTree>
    <p:extLst>
      <p:ext uri="{BB962C8B-B14F-4D97-AF65-F5344CB8AC3E}">
        <p14:creationId xmlns:p14="http://schemas.microsoft.com/office/powerpoint/2010/main" val="240595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D4D-B907-5A89-520B-1A3A600F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482388"/>
            <a:ext cx="11030543" cy="66278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Gathering Data Needed for this analysis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5FD604-53AE-6ED0-249B-0A52E8C6976F}"/>
              </a:ext>
            </a:extLst>
          </p:cNvPr>
          <p:cNvGrpSpPr/>
          <p:nvPr/>
        </p:nvGrpSpPr>
        <p:grpSpPr>
          <a:xfrm>
            <a:off x="0" y="6675120"/>
            <a:ext cx="12191999" cy="182880"/>
            <a:chOff x="0" y="6675120"/>
            <a:chExt cx="12191999" cy="182880"/>
          </a:xfrm>
        </p:grpSpPr>
        <p:sp>
          <p:nvSpPr>
            <p:cNvPr id="6" name="Google Shape;16;p8">
              <a:extLst>
                <a:ext uri="{FF2B5EF4-FFF2-40B4-BE49-F238E27FC236}">
                  <a16:creationId xmlns:a16="http://schemas.microsoft.com/office/drawing/2014/main" id="{AD70E254-0BE2-EB95-EA10-305F72788577}"/>
                </a:ext>
              </a:extLst>
            </p:cNvPr>
            <p:cNvSpPr/>
            <p:nvPr userDrawn="1"/>
          </p:nvSpPr>
          <p:spPr>
            <a:xfrm>
              <a:off x="0" y="6675120"/>
              <a:ext cx="9000564" cy="182880"/>
            </a:xfrm>
            <a:custGeom>
              <a:avLst/>
              <a:gdLst/>
              <a:ahLst/>
              <a:cxnLst/>
              <a:rect l="l" t="t" r="r" b="b"/>
              <a:pathLst>
                <a:path w="9000564" h="182880" extrusionOk="0">
                  <a:moveTo>
                    <a:pt x="0" y="0"/>
                  </a:moveTo>
                  <a:lnTo>
                    <a:pt x="9000564" y="0"/>
                  </a:lnTo>
                  <a:lnTo>
                    <a:pt x="8914503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;p8">
              <a:extLst>
                <a:ext uri="{FF2B5EF4-FFF2-40B4-BE49-F238E27FC236}">
                  <a16:creationId xmlns:a16="http://schemas.microsoft.com/office/drawing/2014/main" id="{3588B0A7-DA2F-C94E-111D-F27CB96954D3}"/>
                </a:ext>
              </a:extLst>
            </p:cNvPr>
            <p:cNvSpPr/>
            <p:nvPr userDrawn="1"/>
          </p:nvSpPr>
          <p:spPr>
            <a:xfrm>
              <a:off x="8978148" y="6675120"/>
              <a:ext cx="3213851" cy="182880"/>
            </a:xfrm>
            <a:custGeom>
              <a:avLst/>
              <a:gdLst/>
              <a:ahLst/>
              <a:cxnLst/>
              <a:rect l="l" t="t" r="r" b="b"/>
              <a:pathLst>
                <a:path w="3213851" h="182880" extrusionOk="0">
                  <a:moveTo>
                    <a:pt x="86061" y="0"/>
                  </a:moveTo>
                  <a:lnTo>
                    <a:pt x="3213851" y="0"/>
                  </a:lnTo>
                  <a:lnTo>
                    <a:pt x="321385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FFD2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F95B015-B20F-6C1D-E32D-447A8A940023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CBFA0BB-23D4-0F14-6267-AC0D76098855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98;p5">
            <a:extLst>
              <a:ext uri="{FF2B5EF4-FFF2-40B4-BE49-F238E27FC236}">
                <a16:creationId xmlns:a16="http://schemas.microsoft.com/office/drawing/2014/main" id="{FF2380DC-ED76-8DCC-D67C-D7A8358165EA}"/>
              </a:ext>
            </a:extLst>
          </p:cNvPr>
          <p:cNvSpPr/>
          <p:nvPr/>
        </p:nvSpPr>
        <p:spPr>
          <a:xfrm>
            <a:off x="501063" y="1481712"/>
            <a:ext cx="5577840" cy="513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5;p5">
            <a:extLst>
              <a:ext uri="{FF2B5EF4-FFF2-40B4-BE49-F238E27FC236}">
                <a16:creationId xmlns:a16="http://schemas.microsoft.com/office/drawing/2014/main" id="{BB5515F6-2EEC-7A7F-5D5C-E80C1B22997A}"/>
              </a:ext>
            </a:extLst>
          </p:cNvPr>
          <p:cNvSpPr/>
          <p:nvPr/>
        </p:nvSpPr>
        <p:spPr>
          <a:xfrm>
            <a:off x="6180669" y="1481712"/>
            <a:ext cx="5577840" cy="5130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38BEE3-211F-0CBD-5AD3-1F0C650FBBB7}"/>
              </a:ext>
            </a:extLst>
          </p:cNvPr>
          <p:cNvSpPr/>
          <p:nvPr/>
        </p:nvSpPr>
        <p:spPr>
          <a:xfrm>
            <a:off x="795866" y="2153538"/>
            <a:ext cx="4960041" cy="4222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For us to analyze a </a:t>
            </a:r>
            <a:r>
              <a:rPr lang="en-US" sz="1600" b="1" dirty="0">
                <a:solidFill>
                  <a:schemeClr val="tx1"/>
                </a:solidFill>
              </a:rPr>
              <a:t>market, sector or a stock</a:t>
            </a:r>
            <a:r>
              <a:rPr lang="en-US" sz="1600" dirty="0">
                <a:solidFill>
                  <a:schemeClr val="tx1"/>
                </a:solidFill>
              </a:rPr>
              <a:t>, we need at least one metric that is available at a daily frequency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Stock / Security Price is indicative of both the </a:t>
            </a:r>
            <a:r>
              <a:rPr lang="en-US" sz="1600" b="1" dirty="0">
                <a:solidFill>
                  <a:schemeClr val="tx1"/>
                </a:solidFill>
              </a:rPr>
              <a:t>fundamental </a:t>
            </a:r>
            <a:r>
              <a:rPr lang="en-US" sz="1600" dirty="0">
                <a:solidFill>
                  <a:schemeClr val="tx1"/>
                </a:solidFill>
              </a:rPr>
              <a:t>value and </a:t>
            </a:r>
            <a:r>
              <a:rPr lang="en-US" sz="1600" b="1" dirty="0">
                <a:solidFill>
                  <a:schemeClr val="tx1"/>
                </a:solidFill>
              </a:rPr>
              <a:t>perceived </a:t>
            </a:r>
            <a:r>
              <a:rPr lang="en-US" sz="1600" dirty="0">
                <a:solidFill>
                  <a:schemeClr val="tx1"/>
                </a:solidFill>
              </a:rPr>
              <a:t>value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Identified 5 largest stocks in each sector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Created our own sector level indicators (Indexes)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Sector indexes are used as a proxy for the performance of that sector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32EB3E-92A8-934C-3B43-80532A851E5C}"/>
              </a:ext>
            </a:extLst>
          </p:cNvPr>
          <p:cNvSpPr/>
          <p:nvPr/>
        </p:nvSpPr>
        <p:spPr>
          <a:xfrm>
            <a:off x="6282620" y="2153538"/>
            <a:ext cx="5475889" cy="4456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 </a:t>
            </a:r>
          </a:p>
          <a:p>
            <a:pPr marL="342900" lvl="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Yahoo finance has stock price data of all stocks trading in the US</a:t>
            </a:r>
          </a:p>
          <a:p>
            <a:pPr marL="342900" lvl="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It is a reliable and an efficient source</a:t>
            </a:r>
          </a:p>
          <a:p>
            <a:pPr lvl="2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Market watch: 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Market watch has data related to stocks and indexes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We relied on this data set for our global indexes i.e. S&amp;P500 and DJIA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36BE77-EC5F-E436-C024-6824B5BB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35" y="4188371"/>
            <a:ext cx="1838252" cy="3181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E7BAFD-8A95-C2B5-3B28-9B16EC63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0" y="2270868"/>
            <a:ext cx="1089389" cy="3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BB620F-F810-7E98-1871-7A331C42BE72}"/>
              </a:ext>
            </a:extLst>
          </p:cNvPr>
          <p:cNvGrpSpPr/>
          <p:nvPr/>
        </p:nvGrpSpPr>
        <p:grpSpPr>
          <a:xfrm>
            <a:off x="140310" y="1327536"/>
            <a:ext cx="813101" cy="821380"/>
            <a:chOff x="7810732" y="1768343"/>
            <a:chExt cx="3741736" cy="37798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79BE3E-0BE9-EA14-0265-B291451E0458}"/>
                </a:ext>
              </a:extLst>
            </p:cNvPr>
            <p:cNvGrpSpPr/>
            <p:nvPr/>
          </p:nvGrpSpPr>
          <p:grpSpPr>
            <a:xfrm>
              <a:off x="7810732" y="3301902"/>
              <a:ext cx="2525528" cy="2240460"/>
              <a:chOff x="7810732" y="3301902"/>
              <a:chExt cx="2525528" cy="2240460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BBD9EC0B-DEDE-16A6-32C9-F2D74A1F9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0341" y="3337944"/>
                <a:ext cx="1805919" cy="2204418"/>
              </a:xfrm>
              <a:custGeom>
                <a:avLst/>
                <a:gdLst>
                  <a:gd name="T0" fmla="*/ 1021 w 1039"/>
                  <a:gd name="T1" fmla="*/ 165 h 1254"/>
                  <a:gd name="T2" fmla="*/ 1039 w 1039"/>
                  <a:gd name="T3" fmla="*/ 0 h 1254"/>
                  <a:gd name="T4" fmla="*/ 0 w 1039"/>
                  <a:gd name="T5" fmla="*/ 611 h 1254"/>
                  <a:gd name="T6" fmla="*/ 302 w 1039"/>
                  <a:gd name="T7" fmla="*/ 1192 h 1254"/>
                  <a:gd name="T8" fmla="*/ 1021 w 1039"/>
                  <a:gd name="T9" fmla="*/ 165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9" h="1254">
                    <a:moveTo>
                      <a:pt x="1021" y="165"/>
                    </a:moveTo>
                    <a:cubicBezTo>
                      <a:pt x="1029" y="108"/>
                      <a:pt x="1035" y="53"/>
                      <a:pt x="1039" y="0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33" y="1001"/>
                      <a:pt x="152" y="1144"/>
                      <a:pt x="302" y="1192"/>
                    </a:cubicBezTo>
                    <a:cubicBezTo>
                      <a:pt x="493" y="1254"/>
                      <a:pt x="937" y="790"/>
                      <a:pt x="1021" y="16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6ECD55D4-84BA-3656-9CE2-C4C6BFE8D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0732" y="3301902"/>
                <a:ext cx="2525528" cy="1110348"/>
              </a:xfrm>
              <a:custGeom>
                <a:avLst/>
                <a:gdLst>
                  <a:gd name="T0" fmla="*/ 1453 w 1453"/>
                  <a:gd name="T1" fmla="*/ 20 h 631"/>
                  <a:gd name="T2" fmla="*/ 1090 w 1453"/>
                  <a:gd name="T3" fmla="*/ 0 h 631"/>
                  <a:gd name="T4" fmla="*/ 24 w 1453"/>
                  <a:gd name="T5" fmla="*/ 370 h 631"/>
                  <a:gd name="T6" fmla="*/ 414 w 1453"/>
                  <a:gd name="T7" fmla="*/ 631 h 631"/>
                  <a:gd name="T8" fmla="*/ 414 w 1453"/>
                  <a:gd name="T9" fmla="*/ 631 h 631"/>
                  <a:gd name="T10" fmla="*/ 1453 w 1453"/>
                  <a:gd name="T11" fmla="*/ 2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3" h="631">
                    <a:moveTo>
                      <a:pt x="1453" y="20"/>
                    </a:moveTo>
                    <a:cubicBezTo>
                      <a:pt x="1344" y="7"/>
                      <a:pt x="1223" y="0"/>
                      <a:pt x="1090" y="0"/>
                    </a:cubicBezTo>
                    <a:cubicBezTo>
                      <a:pt x="417" y="0"/>
                      <a:pt x="0" y="201"/>
                      <a:pt x="24" y="370"/>
                    </a:cubicBezTo>
                    <a:cubicBezTo>
                      <a:pt x="38" y="466"/>
                      <a:pt x="185" y="563"/>
                      <a:pt x="414" y="631"/>
                    </a:cubicBezTo>
                    <a:cubicBezTo>
                      <a:pt x="414" y="631"/>
                      <a:pt x="414" y="631"/>
                      <a:pt x="414" y="631"/>
                    </a:cubicBezTo>
                    <a:cubicBezTo>
                      <a:pt x="1453" y="20"/>
                      <a:pt x="1453" y="20"/>
                      <a:pt x="1453" y="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198DCA19-2619-DE0C-6408-66D58ADE3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2115" y="3955321"/>
                <a:ext cx="1136890" cy="1453335"/>
              </a:xfrm>
              <a:custGeom>
                <a:avLst/>
                <a:gdLst>
                  <a:gd name="T0" fmla="*/ 390 w 654"/>
                  <a:gd name="T1" fmla="*/ 260 h 827"/>
                  <a:gd name="T2" fmla="*/ 0 w 654"/>
                  <a:gd name="T3" fmla="*/ 0 h 827"/>
                  <a:gd name="T4" fmla="*/ 654 w 654"/>
                  <a:gd name="T5" fmla="*/ 827 h 827"/>
                  <a:gd name="T6" fmla="*/ 390 w 654"/>
                  <a:gd name="T7" fmla="*/ 26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4" h="827">
                    <a:moveTo>
                      <a:pt x="390" y="260"/>
                    </a:moveTo>
                    <a:cubicBezTo>
                      <a:pt x="162" y="192"/>
                      <a:pt x="14" y="95"/>
                      <a:pt x="0" y="0"/>
                    </a:cubicBezTo>
                    <a:cubicBezTo>
                      <a:pt x="58" y="376"/>
                      <a:pt x="312" y="687"/>
                      <a:pt x="654" y="827"/>
                    </a:cubicBezTo>
                    <a:cubicBezTo>
                      <a:pt x="522" y="767"/>
                      <a:pt x="420" y="616"/>
                      <a:pt x="390" y="2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6F05C3-8B33-37F7-C636-4FB67067EF16}"/>
                </a:ext>
              </a:extLst>
            </p:cNvPr>
            <p:cNvGrpSpPr/>
            <p:nvPr/>
          </p:nvGrpSpPr>
          <p:grpSpPr>
            <a:xfrm>
              <a:off x="8970613" y="3439097"/>
              <a:ext cx="2569209" cy="2109079"/>
              <a:chOff x="8970613" y="3439097"/>
              <a:chExt cx="2569209" cy="2109079"/>
            </a:xfrm>
          </p:grpSpPr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8A7C2D4E-3AE6-89E0-1D30-1FD0F5396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0958" y="3439097"/>
                <a:ext cx="2558864" cy="1128951"/>
              </a:xfrm>
              <a:custGeom>
                <a:avLst/>
                <a:gdLst>
                  <a:gd name="T0" fmla="*/ 1466 w 1472"/>
                  <a:gd name="T1" fmla="*/ 292 h 642"/>
                  <a:gd name="T2" fmla="*/ 1079 w 1472"/>
                  <a:gd name="T3" fmla="*/ 0 h 642"/>
                  <a:gd name="T4" fmla="*/ 0 w 1472"/>
                  <a:gd name="T5" fmla="*/ 611 h 642"/>
                  <a:gd name="T6" fmla="*/ 417 w 1472"/>
                  <a:gd name="T7" fmla="*/ 642 h 642"/>
                  <a:gd name="T8" fmla="*/ 1466 w 1472"/>
                  <a:gd name="T9" fmla="*/ 29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2" h="642">
                    <a:moveTo>
                      <a:pt x="1466" y="292"/>
                    </a:moveTo>
                    <a:cubicBezTo>
                      <a:pt x="1472" y="188"/>
                      <a:pt x="1341" y="74"/>
                      <a:pt x="1079" y="0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127" y="631"/>
                      <a:pt x="268" y="642"/>
                      <a:pt x="417" y="642"/>
                    </a:cubicBezTo>
                    <a:cubicBezTo>
                      <a:pt x="999" y="642"/>
                      <a:pt x="1455" y="468"/>
                      <a:pt x="1466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4E4C8F2E-C870-863A-2224-E1EEFEEC6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0613" y="3976249"/>
                <a:ext cx="2556565" cy="1571927"/>
              </a:xfrm>
              <a:custGeom>
                <a:avLst/>
                <a:gdLst>
                  <a:gd name="T0" fmla="*/ 423 w 1471"/>
                  <a:gd name="T1" fmla="*/ 337 h 894"/>
                  <a:gd name="T2" fmla="*/ 0 w 1471"/>
                  <a:gd name="T3" fmla="*/ 305 h 894"/>
                  <a:gd name="T4" fmla="*/ 0 w 1471"/>
                  <a:gd name="T5" fmla="*/ 305 h 894"/>
                  <a:gd name="T6" fmla="*/ 0 w 1471"/>
                  <a:gd name="T7" fmla="*/ 305 h 894"/>
                  <a:gd name="T8" fmla="*/ 415 w 1471"/>
                  <a:gd name="T9" fmla="*/ 894 h 894"/>
                  <a:gd name="T10" fmla="*/ 1471 w 1471"/>
                  <a:gd name="T11" fmla="*/ 0 h 894"/>
                  <a:gd name="T12" fmla="*/ 423 w 1471"/>
                  <a:gd name="T13" fmla="*/ 337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1" h="894">
                    <a:moveTo>
                      <a:pt x="423" y="337"/>
                    </a:moveTo>
                    <a:cubicBezTo>
                      <a:pt x="272" y="337"/>
                      <a:pt x="129" y="325"/>
                      <a:pt x="0" y="305"/>
                    </a:cubicBezTo>
                    <a:cubicBezTo>
                      <a:pt x="0" y="305"/>
                      <a:pt x="0" y="305"/>
                      <a:pt x="0" y="305"/>
                    </a:cubicBezTo>
                    <a:cubicBezTo>
                      <a:pt x="0" y="305"/>
                      <a:pt x="0" y="305"/>
                      <a:pt x="0" y="305"/>
                    </a:cubicBezTo>
                    <a:cubicBezTo>
                      <a:pt x="33" y="755"/>
                      <a:pt x="252" y="894"/>
                      <a:pt x="415" y="894"/>
                    </a:cubicBezTo>
                    <a:cubicBezTo>
                      <a:pt x="946" y="894"/>
                      <a:pt x="1386" y="507"/>
                      <a:pt x="1471" y="0"/>
                    </a:cubicBezTo>
                    <a:cubicBezTo>
                      <a:pt x="1440" y="171"/>
                      <a:pt x="992" y="337"/>
                      <a:pt x="423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60100B-9039-31C1-03C0-3E2A340FF179}"/>
                </a:ext>
              </a:extLst>
            </p:cNvPr>
            <p:cNvGrpSpPr/>
            <p:nvPr/>
          </p:nvGrpSpPr>
          <p:grpSpPr>
            <a:xfrm>
              <a:off x="7841770" y="1768343"/>
              <a:ext cx="2501387" cy="2147448"/>
              <a:chOff x="7841770" y="1768343"/>
              <a:chExt cx="2501387" cy="2147448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97CA89CC-0716-7C71-2284-89BD16091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1770" y="1782295"/>
                <a:ext cx="1896732" cy="2133496"/>
              </a:xfrm>
              <a:custGeom>
                <a:avLst/>
                <a:gdLst>
                  <a:gd name="T0" fmla="*/ 1064 w 1091"/>
                  <a:gd name="T1" fmla="*/ 0 h 1213"/>
                  <a:gd name="T2" fmla="*/ 6 w 1091"/>
                  <a:gd name="T3" fmla="*/ 908 h 1213"/>
                  <a:gd name="T4" fmla="*/ 6 w 1091"/>
                  <a:gd name="T5" fmla="*/ 908 h 1213"/>
                  <a:gd name="T6" fmla="*/ 386 w 1091"/>
                  <a:gd name="T7" fmla="*/ 1213 h 1213"/>
                  <a:gd name="T8" fmla="*/ 1091 w 1091"/>
                  <a:gd name="T9" fmla="*/ 0 h 1213"/>
                  <a:gd name="T10" fmla="*/ 1064 w 1091"/>
                  <a:gd name="T11" fmla="*/ 0 h 1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1" h="1213">
                    <a:moveTo>
                      <a:pt x="1064" y="0"/>
                    </a:moveTo>
                    <a:cubicBezTo>
                      <a:pt x="528" y="0"/>
                      <a:pt x="84" y="394"/>
                      <a:pt x="6" y="908"/>
                    </a:cubicBezTo>
                    <a:cubicBezTo>
                      <a:pt x="6" y="908"/>
                      <a:pt x="6" y="908"/>
                      <a:pt x="6" y="908"/>
                    </a:cubicBezTo>
                    <a:cubicBezTo>
                      <a:pt x="0" y="1039"/>
                      <a:pt x="152" y="1145"/>
                      <a:pt x="386" y="1213"/>
                    </a:cubicBezTo>
                    <a:cubicBezTo>
                      <a:pt x="401" y="646"/>
                      <a:pt x="775" y="21"/>
                      <a:pt x="1091" y="0"/>
                    </a:cubicBezTo>
                    <a:cubicBezTo>
                      <a:pt x="1082" y="0"/>
                      <a:pt x="1073" y="0"/>
                      <a:pt x="10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1066FF3C-11B0-FD72-AF38-7BB103F95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3098" y="1768343"/>
                <a:ext cx="1830059" cy="2147448"/>
              </a:xfrm>
              <a:custGeom>
                <a:avLst/>
                <a:gdLst>
                  <a:gd name="T0" fmla="*/ 0 w 1053"/>
                  <a:gd name="T1" fmla="*/ 1221 h 1221"/>
                  <a:gd name="T2" fmla="*/ 0 w 1053"/>
                  <a:gd name="T3" fmla="*/ 1221 h 1221"/>
                  <a:gd name="T4" fmla="*/ 1053 w 1053"/>
                  <a:gd name="T5" fmla="*/ 590 h 1221"/>
                  <a:gd name="T6" fmla="*/ 710 w 1053"/>
                  <a:gd name="T7" fmla="*/ 8 h 1221"/>
                  <a:gd name="T8" fmla="*/ 0 w 1053"/>
                  <a:gd name="T9" fmla="*/ 1221 h 1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3" h="1221">
                    <a:moveTo>
                      <a:pt x="0" y="1221"/>
                    </a:moveTo>
                    <a:cubicBezTo>
                      <a:pt x="0" y="1221"/>
                      <a:pt x="0" y="1221"/>
                      <a:pt x="0" y="1221"/>
                    </a:cubicBezTo>
                    <a:cubicBezTo>
                      <a:pt x="1053" y="590"/>
                      <a:pt x="1053" y="590"/>
                      <a:pt x="1053" y="590"/>
                    </a:cubicBezTo>
                    <a:cubicBezTo>
                      <a:pt x="1030" y="218"/>
                      <a:pt x="898" y="0"/>
                      <a:pt x="710" y="8"/>
                    </a:cubicBezTo>
                    <a:cubicBezTo>
                      <a:pt x="394" y="22"/>
                      <a:pt x="15" y="651"/>
                      <a:pt x="0" y="122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EB136D4D-6F66-C7F1-9C5A-3680C8BD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061" y="1884610"/>
              <a:ext cx="2578407" cy="2182328"/>
            </a:xfrm>
            <a:custGeom>
              <a:avLst/>
              <a:gdLst>
                <a:gd name="T0" fmla="*/ 1473 w 1483"/>
                <a:gd name="T1" fmla="*/ 867 h 1241"/>
                <a:gd name="T2" fmla="*/ 788 w 1483"/>
                <a:gd name="T3" fmla="*/ 9 h 1241"/>
                <a:gd name="T4" fmla="*/ 788 w 1483"/>
                <a:gd name="T5" fmla="*/ 9 h 1241"/>
                <a:gd name="T6" fmla="*/ 681 w 1483"/>
                <a:gd name="T7" fmla="*/ 3 h 1241"/>
                <a:gd name="T8" fmla="*/ 0 w 1483"/>
                <a:gd name="T9" fmla="*/ 1212 h 1241"/>
                <a:gd name="T10" fmla="*/ 0 w 1483"/>
                <a:gd name="T11" fmla="*/ 1212 h 1241"/>
                <a:gd name="T12" fmla="*/ 0 w 1483"/>
                <a:gd name="T13" fmla="*/ 1212 h 1241"/>
                <a:gd name="T14" fmla="*/ 421 w 1483"/>
                <a:gd name="T15" fmla="*/ 1241 h 1241"/>
                <a:gd name="T16" fmla="*/ 1472 w 1483"/>
                <a:gd name="T17" fmla="*/ 866 h 1241"/>
                <a:gd name="T18" fmla="*/ 1473 w 1483"/>
                <a:gd name="T19" fmla="*/ 867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3" h="1241">
                  <a:moveTo>
                    <a:pt x="1473" y="867"/>
                  </a:moveTo>
                  <a:cubicBezTo>
                    <a:pt x="1420" y="472"/>
                    <a:pt x="1150" y="145"/>
                    <a:pt x="788" y="9"/>
                  </a:cubicBezTo>
                  <a:cubicBezTo>
                    <a:pt x="788" y="9"/>
                    <a:pt x="788" y="9"/>
                    <a:pt x="788" y="9"/>
                  </a:cubicBezTo>
                  <a:cubicBezTo>
                    <a:pt x="755" y="2"/>
                    <a:pt x="719" y="0"/>
                    <a:pt x="681" y="3"/>
                  </a:cubicBezTo>
                  <a:cubicBezTo>
                    <a:pt x="431" y="23"/>
                    <a:pt x="53" y="498"/>
                    <a:pt x="0" y="1212"/>
                  </a:cubicBezTo>
                  <a:cubicBezTo>
                    <a:pt x="0" y="1212"/>
                    <a:pt x="0" y="1212"/>
                    <a:pt x="0" y="1212"/>
                  </a:cubicBezTo>
                  <a:cubicBezTo>
                    <a:pt x="0" y="1212"/>
                    <a:pt x="0" y="1212"/>
                    <a:pt x="0" y="1212"/>
                  </a:cubicBezTo>
                  <a:cubicBezTo>
                    <a:pt x="131" y="1231"/>
                    <a:pt x="274" y="1241"/>
                    <a:pt x="421" y="1241"/>
                  </a:cubicBezTo>
                  <a:cubicBezTo>
                    <a:pt x="1003" y="1241"/>
                    <a:pt x="1483" y="1049"/>
                    <a:pt x="1472" y="866"/>
                  </a:cubicBezTo>
                  <a:lnTo>
                    <a:pt x="1473" y="8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3D9236-F23B-A410-FF8A-C2DC92B86B00}"/>
              </a:ext>
            </a:extLst>
          </p:cNvPr>
          <p:cNvGrpSpPr/>
          <p:nvPr/>
        </p:nvGrpSpPr>
        <p:grpSpPr>
          <a:xfrm>
            <a:off x="11282841" y="1364258"/>
            <a:ext cx="759856" cy="747937"/>
            <a:chOff x="4057088" y="1549211"/>
            <a:chExt cx="4079414" cy="401542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B59ADA-FB91-2772-678B-8D58F299843B}"/>
                </a:ext>
              </a:extLst>
            </p:cNvPr>
            <p:cNvGrpSpPr/>
            <p:nvPr/>
          </p:nvGrpSpPr>
          <p:grpSpPr>
            <a:xfrm>
              <a:off x="5127480" y="4969811"/>
              <a:ext cx="1938631" cy="594824"/>
              <a:chOff x="5127480" y="5295120"/>
              <a:chExt cx="1938631" cy="594824"/>
            </a:xfrm>
            <a:solidFill>
              <a:schemeClr val="accent4">
                <a:alpha val="90000"/>
              </a:schemeClr>
            </a:solidFill>
          </p:grpSpPr>
          <p:sp>
            <p:nvSpPr>
              <p:cNvPr id="45" name="Oval 5">
                <a:extLst>
                  <a:ext uri="{FF2B5EF4-FFF2-40B4-BE49-F238E27FC236}">
                    <a16:creationId xmlns:a16="http://schemas.microsoft.com/office/drawing/2014/main" id="{23375515-CA23-DEB6-B789-CA74007B0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480" y="5295120"/>
                <a:ext cx="1938631" cy="59482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9AF07550-A2E1-00A7-EB2E-8182C5EB6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480" y="5591805"/>
                <a:ext cx="1938631" cy="298139"/>
              </a:xfrm>
              <a:custGeom>
                <a:avLst/>
                <a:gdLst>
                  <a:gd name="T0" fmla="*/ 434 w 868"/>
                  <a:gd name="T1" fmla="*/ 102 h 133"/>
                  <a:gd name="T2" fmla="*/ 868 w 868"/>
                  <a:gd name="T3" fmla="*/ 0 h 133"/>
                  <a:gd name="T4" fmla="*/ 868 w 868"/>
                  <a:gd name="T5" fmla="*/ 0 h 133"/>
                  <a:gd name="T6" fmla="*/ 434 w 868"/>
                  <a:gd name="T7" fmla="*/ 133 h 133"/>
                  <a:gd name="T8" fmla="*/ 0 w 868"/>
                  <a:gd name="T9" fmla="*/ 0 h 133"/>
                  <a:gd name="T10" fmla="*/ 0 w 868"/>
                  <a:gd name="T11" fmla="*/ 0 h 133"/>
                  <a:gd name="T12" fmla="*/ 434 w 868"/>
                  <a:gd name="T13" fmla="*/ 10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8" h="133">
                    <a:moveTo>
                      <a:pt x="434" y="102"/>
                    </a:moveTo>
                    <a:cubicBezTo>
                      <a:pt x="644" y="102"/>
                      <a:pt x="821" y="59"/>
                      <a:pt x="868" y="0"/>
                    </a:cubicBezTo>
                    <a:cubicBezTo>
                      <a:pt x="868" y="0"/>
                      <a:pt x="868" y="0"/>
                      <a:pt x="868" y="0"/>
                    </a:cubicBezTo>
                    <a:cubicBezTo>
                      <a:pt x="868" y="74"/>
                      <a:pt x="674" y="133"/>
                      <a:pt x="434" y="133"/>
                    </a:cubicBezTo>
                    <a:cubicBezTo>
                      <a:pt x="194" y="133"/>
                      <a:pt x="0" y="74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7" y="59"/>
                      <a:pt x="224" y="102"/>
                      <a:pt x="434" y="1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0461010-5E91-AEFB-6301-61D426283114}"/>
                </a:ext>
              </a:extLst>
            </p:cNvPr>
            <p:cNvGrpSpPr/>
            <p:nvPr/>
          </p:nvGrpSpPr>
          <p:grpSpPr>
            <a:xfrm>
              <a:off x="4475937" y="4373533"/>
              <a:ext cx="3243170" cy="833335"/>
              <a:chOff x="4475937" y="4698842"/>
              <a:chExt cx="3243170" cy="833335"/>
            </a:xfrm>
            <a:solidFill>
              <a:schemeClr val="accent2">
                <a:alpha val="90000"/>
              </a:schemeClr>
            </a:solidFill>
          </p:grpSpPr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61808CA4-25BE-5194-E351-A0DD50F19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5937" y="4698842"/>
                <a:ext cx="3243170" cy="83333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9C9D7350-30C3-244C-AD41-D67B77A38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937" y="5116237"/>
                <a:ext cx="3243170" cy="415940"/>
              </a:xfrm>
              <a:custGeom>
                <a:avLst/>
                <a:gdLst>
                  <a:gd name="T0" fmla="*/ 726 w 1452"/>
                  <a:gd name="T1" fmla="*/ 142 h 186"/>
                  <a:gd name="T2" fmla="*/ 1452 w 1452"/>
                  <a:gd name="T3" fmla="*/ 0 h 186"/>
                  <a:gd name="T4" fmla="*/ 1452 w 1452"/>
                  <a:gd name="T5" fmla="*/ 0 h 186"/>
                  <a:gd name="T6" fmla="*/ 726 w 1452"/>
                  <a:gd name="T7" fmla="*/ 186 h 186"/>
                  <a:gd name="T8" fmla="*/ 0 w 1452"/>
                  <a:gd name="T9" fmla="*/ 0 h 186"/>
                  <a:gd name="T10" fmla="*/ 0 w 1452"/>
                  <a:gd name="T11" fmla="*/ 0 h 186"/>
                  <a:gd name="T12" fmla="*/ 726 w 1452"/>
                  <a:gd name="T13" fmla="*/ 142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2" h="186">
                    <a:moveTo>
                      <a:pt x="726" y="142"/>
                    </a:moveTo>
                    <a:cubicBezTo>
                      <a:pt x="1078" y="142"/>
                      <a:pt x="1372" y="81"/>
                      <a:pt x="1452" y="0"/>
                    </a:cubicBezTo>
                    <a:cubicBezTo>
                      <a:pt x="1452" y="0"/>
                      <a:pt x="1452" y="0"/>
                      <a:pt x="1452" y="0"/>
                    </a:cubicBezTo>
                    <a:cubicBezTo>
                      <a:pt x="1452" y="103"/>
                      <a:pt x="1127" y="186"/>
                      <a:pt x="726" y="186"/>
                    </a:cubicBezTo>
                    <a:cubicBezTo>
                      <a:pt x="325" y="186"/>
                      <a:pt x="0" y="10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81"/>
                      <a:pt x="374" y="142"/>
                      <a:pt x="726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D19F32-3C02-5E49-AC45-F9F913CCD420}"/>
                </a:ext>
              </a:extLst>
            </p:cNvPr>
            <p:cNvGrpSpPr/>
            <p:nvPr/>
          </p:nvGrpSpPr>
          <p:grpSpPr>
            <a:xfrm>
              <a:off x="4171981" y="3721990"/>
              <a:ext cx="3851083" cy="975860"/>
              <a:chOff x="4171981" y="4047299"/>
              <a:chExt cx="3851083" cy="975860"/>
            </a:xfrm>
            <a:solidFill>
              <a:schemeClr val="accent5">
                <a:alpha val="90000"/>
              </a:schemeClr>
            </a:solidFill>
          </p:grpSpPr>
          <p:sp>
            <p:nvSpPr>
              <p:cNvPr id="41" name="Oval 9">
                <a:extLst>
                  <a:ext uri="{FF2B5EF4-FFF2-40B4-BE49-F238E27FC236}">
                    <a16:creationId xmlns:a16="http://schemas.microsoft.com/office/drawing/2014/main" id="{18F9CF40-16DB-3535-5213-118ECA6A6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1981" y="4047299"/>
                <a:ext cx="3851083" cy="9758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9F6C3EC1-FD4F-AA1C-ECF2-A507DA04B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81" y="4533047"/>
                <a:ext cx="3851083" cy="490112"/>
              </a:xfrm>
              <a:custGeom>
                <a:avLst/>
                <a:gdLst>
                  <a:gd name="T0" fmla="*/ 862 w 1724"/>
                  <a:gd name="T1" fmla="*/ 168 h 219"/>
                  <a:gd name="T2" fmla="*/ 1724 w 1724"/>
                  <a:gd name="T3" fmla="*/ 0 h 219"/>
                  <a:gd name="T4" fmla="*/ 1724 w 1724"/>
                  <a:gd name="T5" fmla="*/ 1 h 219"/>
                  <a:gd name="T6" fmla="*/ 862 w 1724"/>
                  <a:gd name="T7" fmla="*/ 219 h 219"/>
                  <a:gd name="T8" fmla="*/ 0 w 1724"/>
                  <a:gd name="T9" fmla="*/ 1 h 219"/>
                  <a:gd name="T10" fmla="*/ 0 w 1724"/>
                  <a:gd name="T11" fmla="*/ 0 h 219"/>
                  <a:gd name="T12" fmla="*/ 862 w 1724"/>
                  <a:gd name="T13" fmla="*/ 16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4" h="219">
                    <a:moveTo>
                      <a:pt x="862" y="168"/>
                    </a:moveTo>
                    <a:cubicBezTo>
                      <a:pt x="1280" y="168"/>
                      <a:pt x="1630" y="96"/>
                      <a:pt x="1724" y="0"/>
                    </a:cubicBezTo>
                    <a:cubicBezTo>
                      <a:pt x="1724" y="1"/>
                      <a:pt x="1724" y="1"/>
                      <a:pt x="1724" y="1"/>
                    </a:cubicBezTo>
                    <a:cubicBezTo>
                      <a:pt x="1724" y="121"/>
                      <a:pt x="1338" y="219"/>
                      <a:pt x="862" y="219"/>
                    </a:cubicBezTo>
                    <a:cubicBezTo>
                      <a:pt x="386" y="219"/>
                      <a:pt x="0" y="12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94" y="96"/>
                      <a:pt x="444" y="168"/>
                      <a:pt x="862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6F233C5-AF08-DF59-698B-6CA8F5BB741D}"/>
                </a:ext>
              </a:extLst>
            </p:cNvPr>
            <p:cNvGrpSpPr/>
            <p:nvPr/>
          </p:nvGrpSpPr>
          <p:grpSpPr>
            <a:xfrm>
              <a:off x="4057088" y="3005002"/>
              <a:ext cx="4079414" cy="1106751"/>
              <a:chOff x="4057088" y="3330311"/>
              <a:chExt cx="4079414" cy="1106751"/>
            </a:xfrm>
            <a:solidFill>
              <a:schemeClr val="accent1">
                <a:alpha val="90000"/>
              </a:schemeClr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4C166F2-C03F-7D79-0BC9-55C1B5CD3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088" y="3330311"/>
                <a:ext cx="4079414" cy="110675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Freeform 97">
                <a:extLst>
                  <a:ext uri="{FF2B5EF4-FFF2-40B4-BE49-F238E27FC236}">
                    <a16:creationId xmlns:a16="http://schemas.microsoft.com/office/drawing/2014/main" id="{13003AFB-3522-2AC6-5FEC-D034B9CA9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088" y="3884413"/>
                <a:ext cx="4079414" cy="552648"/>
              </a:xfrm>
              <a:custGeom>
                <a:avLst/>
                <a:gdLst>
                  <a:gd name="T0" fmla="*/ 913 w 1826"/>
                  <a:gd name="T1" fmla="*/ 189 h 248"/>
                  <a:gd name="T2" fmla="*/ 0 w 1826"/>
                  <a:gd name="T3" fmla="*/ 0 h 248"/>
                  <a:gd name="T4" fmla="*/ 0 w 1826"/>
                  <a:gd name="T5" fmla="*/ 0 h 248"/>
                  <a:gd name="T6" fmla="*/ 913 w 1826"/>
                  <a:gd name="T7" fmla="*/ 248 h 248"/>
                  <a:gd name="T8" fmla="*/ 1826 w 1826"/>
                  <a:gd name="T9" fmla="*/ 0 h 248"/>
                  <a:gd name="T10" fmla="*/ 1826 w 1826"/>
                  <a:gd name="T11" fmla="*/ 0 h 248"/>
                  <a:gd name="T12" fmla="*/ 913 w 1826"/>
                  <a:gd name="T13" fmla="*/ 18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26" h="248">
                    <a:moveTo>
                      <a:pt x="913" y="189"/>
                    </a:moveTo>
                    <a:cubicBezTo>
                      <a:pt x="471" y="189"/>
                      <a:pt x="100" y="10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7"/>
                      <a:pt x="409" y="248"/>
                      <a:pt x="913" y="248"/>
                    </a:cubicBezTo>
                    <a:cubicBezTo>
                      <a:pt x="1417" y="248"/>
                      <a:pt x="1826" y="137"/>
                      <a:pt x="1826" y="0"/>
                    </a:cubicBezTo>
                    <a:cubicBezTo>
                      <a:pt x="1826" y="0"/>
                      <a:pt x="1826" y="0"/>
                      <a:pt x="1826" y="0"/>
                    </a:cubicBezTo>
                    <a:cubicBezTo>
                      <a:pt x="1726" y="109"/>
                      <a:pt x="1355" y="189"/>
                      <a:pt x="913" y="18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FB1DFDF-E38D-1BAA-3A40-2575D4F17A7A}"/>
                </a:ext>
              </a:extLst>
            </p:cNvPr>
            <p:cNvGrpSpPr/>
            <p:nvPr/>
          </p:nvGrpSpPr>
          <p:grpSpPr>
            <a:xfrm>
              <a:off x="4171981" y="2462534"/>
              <a:ext cx="3851083" cy="977315"/>
              <a:chOff x="4171981" y="2787843"/>
              <a:chExt cx="3851083" cy="977315"/>
            </a:xfrm>
            <a:solidFill>
              <a:schemeClr val="accent5">
                <a:alpha val="90000"/>
              </a:schemeClr>
            </a:solidFill>
          </p:grpSpPr>
          <p:sp>
            <p:nvSpPr>
              <p:cNvPr id="37" name="Oval 13">
                <a:extLst>
                  <a:ext uri="{FF2B5EF4-FFF2-40B4-BE49-F238E27FC236}">
                    <a16:creationId xmlns:a16="http://schemas.microsoft.com/office/drawing/2014/main" id="{D97B5D90-84D6-0A07-A5D1-D44C1180C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1981" y="2787843"/>
                <a:ext cx="3851083" cy="97731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F6388263-0A32-7F69-FDF6-968E1F5E8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81" y="3276501"/>
                <a:ext cx="3851083" cy="488657"/>
              </a:xfrm>
              <a:custGeom>
                <a:avLst/>
                <a:gdLst>
                  <a:gd name="T0" fmla="*/ 862 w 1724"/>
                  <a:gd name="T1" fmla="*/ 167 h 219"/>
                  <a:gd name="T2" fmla="*/ 0 w 1724"/>
                  <a:gd name="T3" fmla="*/ 0 h 219"/>
                  <a:gd name="T4" fmla="*/ 0 w 1724"/>
                  <a:gd name="T5" fmla="*/ 0 h 219"/>
                  <a:gd name="T6" fmla="*/ 862 w 1724"/>
                  <a:gd name="T7" fmla="*/ 219 h 219"/>
                  <a:gd name="T8" fmla="*/ 1724 w 1724"/>
                  <a:gd name="T9" fmla="*/ 0 h 219"/>
                  <a:gd name="T10" fmla="*/ 1724 w 1724"/>
                  <a:gd name="T11" fmla="*/ 0 h 219"/>
                  <a:gd name="T12" fmla="*/ 862 w 1724"/>
                  <a:gd name="T13" fmla="*/ 16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4" h="219">
                    <a:moveTo>
                      <a:pt x="862" y="167"/>
                    </a:moveTo>
                    <a:cubicBezTo>
                      <a:pt x="444" y="167"/>
                      <a:pt x="94" y="9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1"/>
                      <a:pt x="386" y="219"/>
                      <a:pt x="862" y="219"/>
                    </a:cubicBezTo>
                    <a:cubicBezTo>
                      <a:pt x="1338" y="219"/>
                      <a:pt x="1724" y="121"/>
                      <a:pt x="1724" y="0"/>
                    </a:cubicBezTo>
                    <a:cubicBezTo>
                      <a:pt x="1724" y="0"/>
                      <a:pt x="1724" y="0"/>
                      <a:pt x="1724" y="0"/>
                    </a:cubicBezTo>
                    <a:cubicBezTo>
                      <a:pt x="1630" y="96"/>
                      <a:pt x="1280" y="167"/>
                      <a:pt x="862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3C9425F-9256-0113-2461-FF55F2EC2910}"/>
                </a:ext>
              </a:extLst>
            </p:cNvPr>
            <p:cNvGrpSpPr/>
            <p:nvPr/>
          </p:nvGrpSpPr>
          <p:grpSpPr>
            <a:xfrm>
              <a:off x="4475937" y="1953517"/>
              <a:ext cx="3243170" cy="834790"/>
              <a:chOff x="4475937" y="2278826"/>
              <a:chExt cx="3243170" cy="834790"/>
            </a:xfrm>
            <a:solidFill>
              <a:schemeClr val="accent4">
                <a:alpha val="90000"/>
              </a:schemeClr>
            </a:solidFill>
          </p:grpSpPr>
          <p:sp>
            <p:nvSpPr>
              <p:cNvPr id="35" name="Oval 15">
                <a:extLst>
                  <a:ext uri="{FF2B5EF4-FFF2-40B4-BE49-F238E27FC236}">
                    <a16:creationId xmlns:a16="http://schemas.microsoft.com/office/drawing/2014/main" id="{F4557BFF-3C36-374D-0FF7-C19D23243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5937" y="2278826"/>
                <a:ext cx="3243170" cy="83478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67BF9A7D-4667-A634-A6D0-750584D16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937" y="2696221"/>
                <a:ext cx="3243170" cy="417395"/>
              </a:xfrm>
              <a:custGeom>
                <a:avLst/>
                <a:gdLst>
                  <a:gd name="T0" fmla="*/ 726 w 1452"/>
                  <a:gd name="T1" fmla="*/ 143 h 187"/>
                  <a:gd name="T2" fmla="*/ 0 w 1452"/>
                  <a:gd name="T3" fmla="*/ 0 h 187"/>
                  <a:gd name="T4" fmla="*/ 0 w 1452"/>
                  <a:gd name="T5" fmla="*/ 0 h 187"/>
                  <a:gd name="T6" fmla="*/ 726 w 1452"/>
                  <a:gd name="T7" fmla="*/ 187 h 187"/>
                  <a:gd name="T8" fmla="*/ 1452 w 1452"/>
                  <a:gd name="T9" fmla="*/ 0 h 187"/>
                  <a:gd name="T10" fmla="*/ 1452 w 1452"/>
                  <a:gd name="T11" fmla="*/ 0 h 187"/>
                  <a:gd name="T12" fmla="*/ 726 w 1452"/>
                  <a:gd name="T13" fmla="*/ 1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2" h="187">
                    <a:moveTo>
                      <a:pt x="726" y="143"/>
                    </a:moveTo>
                    <a:cubicBezTo>
                      <a:pt x="374" y="143"/>
                      <a:pt x="79" y="8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3"/>
                      <a:pt x="325" y="187"/>
                      <a:pt x="726" y="187"/>
                    </a:cubicBezTo>
                    <a:cubicBezTo>
                      <a:pt x="1127" y="187"/>
                      <a:pt x="1452" y="103"/>
                      <a:pt x="1452" y="0"/>
                    </a:cubicBezTo>
                    <a:cubicBezTo>
                      <a:pt x="1452" y="0"/>
                      <a:pt x="1452" y="0"/>
                      <a:pt x="1452" y="0"/>
                    </a:cubicBezTo>
                    <a:cubicBezTo>
                      <a:pt x="1372" y="82"/>
                      <a:pt x="1078" y="143"/>
                      <a:pt x="726" y="1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2C4ABBF-4264-8C75-5B79-EBA4BE43E4D3}"/>
                </a:ext>
              </a:extLst>
            </p:cNvPr>
            <p:cNvGrpSpPr/>
            <p:nvPr/>
          </p:nvGrpSpPr>
          <p:grpSpPr>
            <a:xfrm>
              <a:off x="5127480" y="1549211"/>
              <a:ext cx="1938631" cy="577372"/>
              <a:chOff x="5127480" y="1874520"/>
              <a:chExt cx="1938631" cy="577372"/>
            </a:xfrm>
            <a:solidFill>
              <a:schemeClr val="accent2">
                <a:alpha val="90000"/>
              </a:schemeClr>
            </a:solidFill>
          </p:grpSpPr>
          <p:sp>
            <p:nvSpPr>
              <p:cNvPr id="33" name="Oval 17">
                <a:extLst>
                  <a:ext uri="{FF2B5EF4-FFF2-40B4-BE49-F238E27FC236}">
                    <a16:creationId xmlns:a16="http://schemas.microsoft.com/office/drawing/2014/main" id="{17296090-1F4B-A639-E800-4AAA1FFCB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480" y="1874520"/>
                <a:ext cx="1938631" cy="577372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F03578CE-24A2-E8F8-583E-DECF7D7B9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480" y="2162479"/>
                <a:ext cx="1938631" cy="289413"/>
              </a:xfrm>
              <a:custGeom>
                <a:avLst/>
                <a:gdLst>
                  <a:gd name="T0" fmla="*/ 434 w 868"/>
                  <a:gd name="T1" fmla="*/ 100 h 130"/>
                  <a:gd name="T2" fmla="*/ 0 w 868"/>
                  <a:gd name="T3" fmla="*/ 0 h 130"/>
                  <a:gd name="T4" fmla="*/ 0 w 868"/>
                  <a:gd name="T5" fmla="*/ 1 h 130"/>
                  <a:gd name="T6" fmla="*/ 434 w 868"/>
                  <a:gd name="T7" fmla="*/ 130 h 130"/>
                  <a:gd name="T8" fmla="*/ 868 w 868"/>
                  <a:gd name="T9" fmla="*/ 1 h 130"/>
                  <a:gd name="T10" fmla="*/ 868 w 868"/>
                  <a:gd name="T11" fmla="*/ 0 h 130"/>
                  <a:gd name="T12" fmla="*/ 434 w 868"/>
                  <a:gd name="T13" fmla="*/ 10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8" h="130">
                    <a:moveTo>
                      <a:pt x="434" y="100"/>
                    </a:moveTo>
                    <a:cubicBezTo>
                      <a:pt x="224" y="100"/>
                      <a:pt x="47" y="57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72"/>
                      <a:pt x="194" y="130"/>
                      <a:pt x="434" y="130"/>
                    </a:cubicBezTo>
                    <a:cubicBezTo>
                      <a:pt x="674" y="130"/>
                      <a:pt x="868" y="72"/>
                      <a:pt x="868" y="1"/>
                    </a:cubicBezTo>
                    <a:cubicBezTo>
                      <a:pt x="868" y="0"/>
                      <a:pt x="868" y="0"/>
                      <a:pt x="868" y="0"/>
                    </a:cubicBezTo>
                    <a:cubicBezTo>
                      <a:pt x="821" y="57"/>
                      <a:pt x="644" y="100"/>
                      <a:pt x="434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466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D4D-B907-5A89-520B-1A3A600F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482388"/>
            <a:ext cx="11030543" cy="66278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Processing Data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F95B015-B20F-6C1D-E32D-447A8A940023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CBFA0BB-23D4-0F14-6267-AC0D76098855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331344-A225-2100-1446-8AC57310DA11}"/>
              </a:ext>
            </a:extLst>
          </p:cNvPr>
          <p:cNvGrpSpPr/>
          <p:nvPr/>
        </p:nvGrpSpPr>
        <p:grpSpPr>
          <a:xfrm>
            <a:off x="294809" y="4157238"/>
            <a:ext cx="423335" cy="2325899"/>
            <a:chOff x="294809" y="4199467"/>
            <a:chExt cx="423335" cy="232589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ABA192-08F0-4406-7A9E-38BA919355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143" y="4199467"/>
              <a:ext cx="1" cy="23258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79689B-8833-4938-BC83-722D9E37BA00}"/>
                </a:ext>
              </a:extLst>
            </p:cNvPr>
            <p:cNvSpPr txBox="1"/>
            <p:nvPr/>
          </p:nvSpPr>
          <p:spPr>
            <a:xfrm rot="16200000">
              <a:off x="-12326" y="5208528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F0E98-C7AC-1C1B-6719-6829B55B7DA3}"/>
              </a:ext>
            </a:extLst>
          </p:cNvPr>
          <p:cNvGrpSpPr/>
          <p:nvPr/>
        </p:nvGrpSpPr>
        <p:grpSpPr>
          <a:xfrm>
            <a:off x="795866" y="1549400"/>
            <a:ext cx="5300135" cy="2142531"/>
            <a:chOff x="795866" y="1549400"/>
            <a:chExt cx="3945467" cy="214253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8FE7A6-8AF7-55D4-B78F-29EC9CB627F0}"/>
                </a:ext>
              </a:extLst>
            </p:cNvPr>
            <p:cNvCxnSpPr>
              <a:cxnSpLocks/>
            </p:cNvCxnSpPr>
            <p:nvPr/>
          </p:nvCxnSpPr>
          <p:spPr>
            <a:xfrm>
              <a:off x="901254" y="1972734"/>
              <a:ext cx="38400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CD5DA-F554-FCF5-E351-25D4D2E8D39C}"/>
                </a:ext>
              </a:extLst>
            </p:cNvPr>
            <p:cNvSpPr txBox="1"/>
            <p:nvPr/>
          </p:nvSpPr>
          <p:spPr>
            <a:xfrm>
              <a:off x="901254" y="1549400"/>
              <a:ext cx="3207929" cy="343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b="1" dirty="0"/>
                <a:t>CONSTRUCTING SECTOR INDICES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BE5455-A4B1-A009-26C0-51D7A4C696D7}"/>
                </a:ext>
              </a:extLst>
            </p:cNvPr>
            <p:cNvSpPr/>
            <p:nvPr/>
          </p:nvSpPr>
          <p:spPr>
            <a:xfrm>
              <a:off x="795866" y="2153539"/>
              <a:ext cx="3858730" cy="15383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b="1" dirty="0">
                  <a:solidFill>
                    <a:schemeClr val="tx1"/>
                  </a:solidFill>
                </a:rPr>
                <a:t>Why?</a:t>
              </a:r>
              <a:r>
                <a:rPr lang="en-US" sz="1600" dirty="0">
                  <a:solidFill>
                    <a:schemeClr val="tx1"/>
                  </a:solidFill>
                </a:rPr>
                <a:t> To get one daily metric that is indicative of the entire sector</a:t>
              </a:r>
            </a:p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b="1" dirty="0">
                  <a:solidFill>
                    <a:schemeClr val="tx1"/>
                  </a:solidFill>
                </a:rPr>
                <a:t>How?</a:t>
              </a:r>
              <a:r>
                <a:rPr lang="en-US" sz="1600" dirty="0">
                  <a:solidFill>
                    <a:schemeClr val="tx1"/>
                  </a:solidFill>
                </a:rPr>
                <a:t> Equal price weightage to the largest 5 stocks in each sector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200" i="1" dirty="0">
                  <a:solidFill>
                    <a:schemeClr val="tx1"/>
                  </a:solidFill>
                </a:rPr>
                <a:t>Next </a:t>
              </a:r>
              <a:r>
                <a:rPr lang="en-US" sz="1200" i="1" dirty="0" err="1">
                  <a:solidFill>
                    <a:schemeClr val="tx1"/>
                  </a:solidFill>
                </a:rPr>
                <a:t>day</a:t>
              </a:r>
              <a:r>
                <a:rPr lang="en-US" sz="1200" i="1" baseline="-25000" dirty="0" err="1">
                  <a:solidFill>
                    <a:schemeClr val="tx1"/>
                  </a:solidFill>
                </a:rPr>
                <a:t>Reindexed</a:t>
              </a:r>
              <a:r>
                <a:rPr lang="en-US" sz="1200" i="1" dirty="0">
                  <a:solidFill>
                    <a:schemeClr val="tx1"/>
                  </a:solidFill>
                </a:rPr>
                <a:t> = Prev </a:t>
              </a:r>
              <a:r>
                <a:rPr lang="en-US" sz="1200" i="1" dirty="0" err="1">
                  <a:solidFill>
                    <a:schemeClr val="tx1"/>
                  </a:solidFill>
                </a:rPr>
                <a:t>day</a:t>
              </a:r>
              <a:r>
                <a:rPr lang="en-US" sz="1200" i="1" baseline="-25000" dirty="0" err="1">
                  <a:solidFill>
                    <a:schemeClr val="tx1"/>
                  </a:solidFill>
                </a:rPr>
                <a:t>Reindexed</a:t>
              </a:r>
              <a:r>
                <a:rPr lang="en-US" sz="1200" i="1" dirty="0">
                  <a:solidFill>
                    <a:schemeClr val="tx1"/>
                  </a:solidFill>
                </a:rPr>
                <a:t> * Next </a:t>
              </a:r>
              <a:r>
                <a:rPr lang="en-US" sz="1200" i="1" dirty="0" err="1">
                  <a:solidFill>
                    <a:schemeClr val="tx1"/>
                  </a:solidFill>
                </a:rPr>
                <a:t>day</a:t>
              </a:r>
              <a:r>
                <a:rPr lang="en-US" sz="1200" i="1" baseline="-25000" dirty="0" err="1">
                  <a:solidFill>
                    <a:schemeClr val="tx1"/>
                  </a:solidFill>
                </a:rPr>
                <a:t>Stock</a:t>
              </a:r>
              <a:r>
                <a:rPr lang="en-US" sz="1200" i="1" dirty="0">
                  <a:solidFill>
                    <a:schemeClr val="tx1"/>
                  </a:solidFill>
                </a:rPr>
                <a:t> / Prev </a:t>
              </a:r>
              <a:r>
                <a:rPr lang="en-US" sz="1200" i="1" dirty="0" err="1">
                  <a:solidFill>
                    <a:schemeClr val="tx1"/>
                  </a:solidFill>
                </a:rPr>
                <a:t>day</a:t>
              </a:r>
              <a:r>
                <a:rPr lang="en-US" sz="1200" i="1" baseline="-25000" dirty="0" err="1">
                  <a:solidFill>
                    <a:schemeClr val="tx1"/>
                  </a:solidFill>
                </a:rPr>
                <a:t>Stock</a:t>
              </a:r>
              <a:endParaRPr lang="en-US" sz="1600" i="1" baseline="-25000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755CAA-BF2D-65E7-2AE5-F934D4689C65}"/>
              </a:ext>
            </a:extLst>
          </p:cNvPr>
          <p:cNvGrpSpPr/>
          <p:nvPr/>
        </p:nvGrpSpPr>
        <p:grpSpPr>
          <a:xfrm>
            <a:off x="6290732" y="1549400"/>
            <a:ext cx="5300135" cy="2142531"/>
            <a:chOff x="795866" y="4003093"/>
            <a:chExt cx="3945467" cy="214253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FDB901-52DD-F8CD-1E94-B18CC5153207}"/>
                </a:ext>
              </a:extLst>
            </p:cNvPr>
            <p:cNvCxnSpPr>
              <a:cxnSpLocks/>
            </p:cNvCxnSpPr>
            <p:nvPr/>
          </p:nvCxnSpPr>
          <p:spPr>
            <a:xfrm>
              <a:off x="901254" y="4426427"/>
              <a:ext cx="38400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59F48B-1A99-E656-A118-C7D12C47FA31}"/>
                </a:ext>
              </a:extLst>
            </p:cNvPr>
            <p:cNvSpPr txBox="1"/>
            <p:nvPr/>
          </p:nvSpPr>
          <p:spPr>
            <a:xfrm>
              <a:off x="901254" y="4003093"/>
              <a:ext cx="3329758" cy="343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b="1" dirty="0"/>
                <a:t>REINDEXING STOCKS / SECURITIES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06C655-0E2B-0C0D-7915-0F8FA0D48C27}"/>
                </a:ext>
              </a:extLst>
            </p:cNvPr>
            <p:cNvSpPr/>
            <p:nvPr/>
          </p:nvSpPr>
          <p:spPr>
            <a:xfrm>
              <a:off x="795866" y="4607232"/>
              <a:ext cx="3858730" cy="15383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b="1" dirty="0">
                  <a:solidFill>
                    <a:schemeClr val="tx1"/>
                  </a:solidFill>
                </a:rPr>
                <a:t>Why?</a:t>
              </a:r>
              <a:r>
                <a:rPr lang="en-US" sz="1600" dirty="0">
                  <a:solidFill>
                    <a:schemeClr val="tx1"/>
                  </a:solidFill>
                </a:rPr>
                <a:t> Called multiple times for each timeframe</a:t>
              </a:r>
            </a:p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r>
                <a:rPr lang="en-US" sz="1600" b="1" dirty="0">
                  <a:solidFill>
                    <a:schemeClr val="tx1"/>
                  </a:solidFill>
                </a:rPr>
                <a:t>How?</a:t>
              </a:r>
              <a:r>
                <a:rPr lang="en-US" sz="1600" dirty="0">
                  <a:solidFill>
                    <a:schemeClr val="tx1"/>
                  </a:solidFill>
                </a:rPr>
                <a:t> Mapping through the columns of each stock / security to calculate the next day’s value 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200" i="1" dirty="0">
                  <a:solidFill>
                    <a:schemeClr val="tx1"/>
                  </a:solidFill>
                </a:rPr>
                <a:t>Next </a:t>
              </a:r>
              <a:r>
                <a:rPr lang="en-US" sz="1200" i="1" dirty="0" err="1">
                  <a:solidFill>
                    <a:schemeClr val="tx1"/>
                  </a:solidFill>
                </a:rPr>
                <a:t>day</a:t>
              </a:r>
              <a:r>
                <a:rPr lang="en-US" sz="1200" i="1" baseline="-25000" dirty="0" err="1">
                  <a:solidFill>
                    <a:schemeClr val="tx1"/>
                  </a:solidFill>
                </a:rPr>
                <a:t>Reindexed</a:t>
              </a:r>
              <a:r>
                <a:rPr lang="en-US" sz="1200" i="1" dirty="0">
                  <a:solidFill>
                    <a:schemeClr val="tx1"/>
                  </a:solidFill>
                </a:rPr>
                <a:t> = Prev </a:t>
              </a:r>
              <a:r>
                <a:rPr lang="en-US" sz="1200" i="1" dirty="0" err="1">
                  <a:solidFill>
                    <a:schemeClr val="tx1"/>
                  </a:solidFill>
                </a:rPr>
                <a:t>day</a:t>
              </a:r>
              <a:r>
                <a:rPr lang="en-US" sz="1200" i="1" baseline="-25000" dirty="0" err="1">
                  <a:solidFill>
                    <a:schemeClr val="tx1"/>
                  </a:solidFill>
                </a:rPr>
                <a:t>Reindexed</a:t>
              </a:r>
              <a:r>
                <a:rPr lang="en-US" sz="1200" i="1" dirty="0">
                  <a:solidFill>
                    <a:schemeClr val="tx1"/>
                  </a:solidFill>
                </a:rPr>
                <a:t> * Next </a:t>
              </a:r>
              <a:r>
                <a:rPr lang="en-US" sz="1200" i="1" dirty="0" err="1">
                  <a:solidFill>
                    <a:schemeClr val="tx1"/>
                  </a:solidFill>
                </a:rPr>
                <a:t>day</a:t>
              </a:r>
              <a:r>
                <a:rPr lang="en-US" sz="1200" i="1" baseline="-25000" dirty="0" err="1">
                  <a:solidFill>
                    <a:schemeClr val="tx1"/>
                  </a:solidFill>
                </a:rPr>
                <a:t>Stock</a:t>
              </a:r>
              <a:r>
                <a:rPr lang="en-US" sz="1200" i="1" dirty="0">
                  <a:solidFill>
                    <a:schemeClr val="tx1"/>
                  </a:solidFill>
                </a:rPr>
                <a:t> / Prev </a:t>
              </a:r>
              <a:r>
                <a:rPr lang="en-US" sz="1200" i="1" dirty="0" err="1">
                  <a:solidFill>
                    <a:schemeClr val="tx1"/>
                  </a:solidFill>
                </a:rPr>
                <a:t>day</a:t>
              </a:r>
              <a:r>
                <a:rPr lang="en-US" sz="1200" i="1" baseline="-25000" dirty="0" err="1">
                  <a:solidFill>
                    <a:schemeClr val="tx1"/>
                  </a:solidFill>
                </a:rPr>
                <a:t>Stock</a:t>
              </a:r>
              <a:endParaRPr lang="en-US" sz="1600" i="1" baseline="-25000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30000"/>
                </a:lnSpc>
                <a:buFont typeface="+mj-lt"/>
                <a:buAutoNum type="arabicPeriod"/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0BECCA1-7F59-F7BE-CA05-CFB69305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39" y="4086129"/>
            <a:ext cx="5713724" cy="244494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57B7DE49-30AC-67FD-4A6D-E21929C6F6DF}"/>
              </a:ext>
            </a:extLst>
          </p:cNvPr>
          <p:cNvGrpSpPr/>
          <p:nvPr/>
        </p:nvGrpSpPr>
        <p:grpSpPr>
          <a:xfrm rot="5400000">
            <a:off x="7168531" y="4124434"/>
            <a:ext cx="4883973" cy="4807363"/>
            <a:chOff x="4057088" y="1549211"/>
            <a:chExt cx="4079414" cy="401542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96D5D36-24B8-EBCE-3C87-D1E66FF3622B}"/>
                </a:ext>
              </a:extLst>
            </p:cNvPr>
            <p:cNvGrpSpPr/>
            <p:nvPr/>
          </p:nvGrpSpPr>
          <p:grpSpPr>
            <a:xfrm>
              <a:off x="5127480" y="4969811"/>
              <a:ext cx="1938631" cy="594824"/>
              <a:chOff x="5127480" y="5295120"/>
              <a:chExt cx="1938631" cy="594824"/>
            </a:xfrm>
            <a:solidFill>
              <a:schemeClr val="accent4">
                <a:alpha val="90000"/>
              </a:schemeClr>
            </a:solidFill>
          </p:grpSpPr>
          <p:sp>
            <p:nvSpPr>
              <p:cNvPr id="73" name="Oval 5">
                <a:extLst>
                  <a:ext uri="{FF2B5EF4-FFF2-40B4-BE49-F238E27FC236}">
                    <a16:creationId xmlns:a16="http://schemas.microsoft.com/office/drawing/2014/main" id="{239B7402-C462-68BC-F0B2-15FB02877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480" y="5295120"/>
                <a:ext cx="1938631" cy="59482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6">
                <a:extLst>
                  <a:ext uri="{FF2B5EF4-FFF2-40B4-BE49-F238E27FC236}">
                    <a16:creationId xmlns:a16="http://schemas.microsoft.com/office/drawing/2014/main" id="{37C89389-FD5C-FAFA-0B09-6E284223D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480" y="5591805"/>
                <a:ext cx="1938631" cy="298139"/>
              </a:xfrm>
              <a:custGeom>
                <a:avLst/>
                <a:gdLst>
                  <a:gd name="T0" fmla="*/ 434 w 868"/>
                  <a:gd name="T1" fmla="*/ 102 h 133"/>
                  <a:gd name="T2" fmla="*/ 868 w 868"/>
                  <a:gd name="T3" fmla="*/ 0 h 133"/>
                  <a:gd name="T4" fmla="*/ 868 w 868"/>
                  <a:gd name="T5" fmla="*/ 0 h 133"/>
                  <a:gd name="T6" fmla="*/ 434 w 868"/>
                  <a:gd name="T7" fmla="*/ 133 h 133"/>
                  <a:gd name="T8" fmla="*/ 0 w 868"/>
                  <a:gd name="T9" fmla="*/ 0 h 133"/>
                  <a:gd name="T10" fmla="*/ 0 w 868"/>
                  <a:gd name="T11" fmla="*/ 0 h 133"/>
                  <a:gd name="T12" fmla="*/ 434 w 868"/>
                  <a:gd name="T13" fmla="*/ 10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8" h="133">
                    <a:moveTo>
                      <a:pt x="434" y="102"/>
                    </a:moveTo>
                    <a:cubicBezTo>
                      <a:pt x="644" y="102"/>
                      <a:pt x="821" y="59"/>
                      <a:pt x="868" y="0"/>
                    </a:cubicBezTo>
                    <a:cubicBezTo>
                      <a:pt x="868" y="0"/>
                      <a:pt x="868" y="0"/>
                      <a:pt x="868" y="0"/>
                    </a:cubicBezTo>
                    <a:cubicBezTo>
                      <a:pt x="868" y="74"/>
                      <a:pt x="674" y="133"/>
                      <a:pt x="434" y="133"/>
                    </a:cubicBezTo>
                    <a:cubicBezTo>
                      <a:pt x="194" y="133"/>
                      <a:pt x="0" y="74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7" y="59"/>
                      <a:pt x="224" y="102"/>
                      <a:pt x="434" y="1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CBB92CE-DCFE-69F9-F482-A25A82B14FE2}"/>
                </a:ext>
              </a:extLst>
            </p:cNvPr>
            <p:cNvGrpSpPr/>
            <p:nvPr/>
          </p:nvGrpSpPr>
          <p:grpSpPr>
            <a:xfrm>
              <a:off x="4475937" y="4373533"/>
              <a:ext cx="3243170" cy="833335"/>
              <a:chOff x="4475937" y="4698842"/>
              <a:chExt cx="3243170" cy="833335"/>
            </a:xfrm>
            <a:solidFill>
              <a:schemeClr val="accent2">
                <a:alpha val="90000"/>
              </a:schemeClr>
            </a:solidFill>
          </p:grpSpPr>
          <p:sp>
            <p:nvSpPr>
              <p:cNvPr id="71" name="Oval 7">
                <a:extLst>
                  <a:ext uri="{FF2B5EF4-FFF2-40B4-BE49-F238E27FC236}">
                    <a16:creationId xmlns:a16="http://schemas.microsoft.com/office/drawing/2014/main" id="{727BAA4E-AB07-CDED-CA41-6CFE47DE6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5937" y="4698842"/>
                <a:ext cx="3243170" cy="83333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8">
                <a:extLst>
                  <a:ext uri="{FF2B5EF4-FFF2-40B4-BE49-F238E27FC236}">
                    <a16:creationId xmlns:a16="http://schemas.microsoft.com/office/drawing/2014/main" id="{C097A5F9-D2C3-39B0-203F-517F44F3E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937" y="5116237"/>
                <a:ext cx="3243170" cy="415940"/>
              </a:xfrm>
              <a:custGeom>
                <a:avLst/>
                <a:gdLst>
                  <a:gd name="T0" fmla="*/ 726 w 1452"/>
                  <a:gd name="T1" fmla="*/ 142 h 186"/>
                  <a:gd name="T2" fmla="*/ 1452 w 1452"/>
                  <a:gd name="T3" fmla="*/ 0 h 186"/>
                  <a:gd name="T4" fmla="*/ 1452 w 1452"/>
                  <a:gd name="T5" fmla="*/ 0 h 186"/>
                  <a:gd name="T6" fmla="*/ 726 w 1452"/>
                  <a:gd name="T7" fmla="*/ 186 h 186"/>
                  <a:gd name="T8" fmla="*/ 0 w 1452"/>
                  <a:gd name="T9" fmla="*/ 0 h 186"/>
                  <a:gd name="T10" fmla="*/ 0 w 1452"/>
                  <a:gd name="T11" fmla="*/ 0 h 186"/>
                  <a:gd name="T12" fmla="*/ 726 w 1452"/>
                  <a:gd name="T13" fmla="*/ 142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2" h="186">
                    <a:moveTo>
                      <a:pt x="726" y="142"/>
                    </a:moveTo>
                    <a:cubicBezTo>
                      <a:pt x="1078" y="142"/>
                      <a:pt x="1372" y="81"/>
                      <a:pt x="1452" y="0"/>
                    </a:cubicBezTo>
                    <a:cubicBezTo>
                      <a:pt x="1452" y="0"/>
                      <a:pt x="1452" y="0"/>
                      <a:pt x="1452" y="0"/>
                    </a:cubicBezTo>
                    <a:cubicBezTo>
                      <a:pt x="1452" y="103"/>
                      <a:pt x="1127" y="186"/>
                      <a:pt x="726" y="186"/>
                    </a:cubicBezTo>
                    <a:cubicBezTo>
                      <a:pt x="325" y="186"/>
                      <a:pt x="0" y="10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81"/>
                      <a:pt x="374" y="142"/>
                      <a:pt x="726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65CC7E8-7526-37DB-3D41-8D06D5559ED5}"/>
                </a:ext>
              </a:extLst>
            </p:cNvPr>
            <p:cNvGrpSpPr/>
            <p:nvPr/>
          </p:nvGrpSpPr>
          <p:grpSpPr>
            <a:xfrm>
              <a:off x="4171981" y="3721990"/>
              <a:ext cx="3851083" cy="975860"/>
              <a:chOff x="4171981" y="4047299"/>
              <a:chExt cx="3851083" cy="975860"/>
            </a:xfrm>
            <a:solidFill>
              <a:schemeClr val="accent5">
                <a:alpha val="90000"/>
              </a:schemeClr>
            </a:solidFill>
          </p:grpSpPr>
          <p:sp>
            <p:nvSpPr>
              <p:cNvPr id="69" name="Oval 9">
                <a:extLst>
                  <a:ext uri="{FF2B5EF4-FFF2-40B4-BE49-F238E27FC236}">
                    <a16:creationId xmlns:a16="http://schemas.microsoft.com/office/drawing/2014/main" id="{48837C4E-31C3-F519-4409-C6F06A5CE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1981" y="4047299"/>
                <a:ext cx="3851083" cy="97586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ABD6A8CE-5FAE-A682-F9C5-7C69F22F2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81" y="4533047"/>
                <a:ext cx="3851083" cy="490112"/>
              </a:xfrm>
              <a:custGeom>
                <a:avLst/>
                <a:gdLst>
                  <a:gd name="T0" fmla="*/ 862 w 1724"/>
                  <a:gd name="T1" fmla="*/ 168 h 219"/>
                  <a:gd name="T2" fmla="*/ 1724 w 1724"/>
                  <a:gd name="T3" fmla="*/ 0 h 219"/>
                  <a:gd name="T4" fmla="*/ 1724 w 1724"/>
                  <a:gd name="T5" fmla="*/ 1 h 219"/>
                  <a:gd name="T6" fmla="*/ 862 w 1724"/>
                  <a:gd name="T7" fmla="*/ 219 h 219"/>
                  <a:gd name="T8" fmla="*/ 0 w 1724"/>
                  <a:gd name="T9" fmla="*/ 1 h 219"/>
                  <a:gd name="T10" fmla="*/ 0 w 1724"/>
                  <a:gd name="T11" fmla="*/ 0 h 219"/>
                  <a:gd name="T12" fmla="*/ 862 w 1724"/>
                  <a:gd name="T13" fmla="*/ 16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4" h="219">
                    <a:moveTo>
                      <a:pt x="862" y="168"/>
                    </a:moveTo>
                    <a:cubicBezTo>
                      <a:pt x="1280" y="168"/>
                      <a:pt x="1630" y="96"/>
                      <a:pt x="1724" y="0"/>
                    </a:cubicBezTo>
                    <a:cubicBezTo>
                      <a:pt x="1724" y="1"/>
                      <a:pt x="1724" y="1"/>
                      <a:pt x="1724" y="1"/>
                    </a:cubicBezTo>
                    <a:cubicBezTo>
                      <a:pt x="1724" y="121"/>
                      <a:pt x="1338" y="219"/>
                      <a:pt x="862" y="219"/>
                    </a:cubicBezTo>
                    <a:cubicBezTo>
                      <a:pt x="386" y="219"/>
                      <a:pt x="0" y="12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94" y="96"/>
                      <a:pt x="444" y="168"/>
                      <a:pt x="862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E2C2B8D-7A05-8C2E-3D1C-9F3002788139}"/>
                </a:ext>
              </a:extLst>
            </p:cNvPr>
            <p:cNvGrpSpPr/>
            <p:nvPr/>
          </p:nvGrpSpPr>
          <p:grpSpPr>
            <a:xfrm>
              <a:off x="4057088" y="3005002"/>
              <a:ext cx="4079414" cy="1106751"/>
              <a:chOff x="4057088" y="3330311"/>
              <a:chExt cx="4079414" cy="1106751"/>
            </a:xfrm>
            <a:solidFill>
              <a:schemeClr val="accent1">
                <a:alpha val="90000"/>
              </a:schemeClr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7262FC2-99AE-DA71-E4A8-974491B66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088" y="3330311"/>
                <a:ext cx="4079414" cy="110675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97">
                <a:extLst>
                  <a:ext uri="{FF2B5EF4-FFF2-40B4-BE49-F238E27FC236}">
                    <a16:creationId xmlns:a16="http://schemas.microsoft.com/office/drawing/2014/main" id="{510B1889-6EA2-BCC4-E99C-783D78AE1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088" y="3884413"/>
                <a:ext cx="4079414" cy="552648"/>
              </a:xfrm>
              <a:custGeom>
                <a:avLst/>
                <a:gdLst>
                  <a:gd name="T0" fmla="*/ 913 w 1826"/>
                  <a:gd name="T1" fmla="*/ 189 h 248"/>
                  <a:gd name="T2" fmla="*/ 0 w 1826"/>
                  <a:gd name="T3" fmla="*/ 0 h 248"/>
                  <a:gd name="T4" fmla="*/ 0 w 1826"/>
                  <a:gd name="T5" fmla="*/ 0 h 248"/>
                  <a:gd name="T6" fmla="*/ 913 w 1826"/>
                  <a:gd name="T7" fmla="*/ 248 h 248"/>
                  <a:gd name="T8" fmla="*/ 1826 w 1826"/>
                  <a:gd name="T9" fmla="*/ 0 h 248"/>
                  <a:gd name="T10" fmla="*/ 1826 w 1826"/>
                  <a:gd name="T11" fmla="*/ 0 h 248"/>
                  <a:gd name="T12" fmla="*/ 913 w 1826"/>
                  <a:gd name="T13" fmla="*/ 18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26" h="248">
                    <a:moveTo>
                      <a:pt x="913" y="189"/>
                    </a:moveTo>
                    <a:cubicBezTo>
                      <a:pt x="471" y="189"/>
                      <a:pt x="100" y="10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7"/>
                      <a:pt x="409" y="248"/>
                      <a:pt x="913" y="248"/>
                    </a:cubicBezTo>
                    <a:cubicBezTo>
                      <a:pt x="1417" y="248"/>
                      <a:pt x="1826" y="137"/>
                      <a:pt x="1826" y="0"/>
                    </a:cubicBezTo>
                    <a:cubicBezTo>
                      <a:pt x="1826" y="0"/>
                      <a:pt x="1826" y="0"/>
                      <a:pt x="1826" y="0"/>
                    </a:cubicBezTo>
                    <a:cubicBezTo>
                      <a:pt x="1726" y="109"/>
                      <a:pt x="1355" y="189"/>
                      <a:pt x="913" y="18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940AA57-B24E-D22B-0F7C-6319F64B52A6}"/>
                </a:ext>
              </a:extLst>
            </p:cNvPr>
            <p:cNvGrpSpPr/>
            <p:nvPr/>
          </p:nvGrpSpPr>
          <p:grpSpPr>
            <a:xfrm>
              <a:off x="4171981" y="2462534"/>
              <a:ext cx="3851083" cy="977315"/>
              <a:chOff x="4171981" y="2787843"/>
              <a:chExt cx="3851083" cy="977315"/>
            </a:xfrm>
            <a:solidFill>
              <a:schemeClr val="accent5">
                <a:alpha val="90000"/>
              </a:schemeClr>
            </a:solidFill>
          </p:grpSpPr>
          <p:sp>
            <p:nvSpPr>
              <p:cNvPr id="65" name="Oval 13">
                <a:extLst>
                  <a:ext uri="{FF2B5EF4-FFF2-40B4-BE49-F238E27FC236}">
                    <a16:creationId xmlns:a16="http://schemas.microsoft.com/office/drawing/2014/main" id="{FB26ABE6-E21A-6895-71BE-9C1B74F39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1981" y="2787843"/>
                <a:ext cx="3851083" cy="97731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14">
                <a:extLst>
                  <a:ext uri="{FF2B5EF4-FFF2-40B4-BE49-F238E27FC236}">
                    <a16:creationId xmlns:a16="http://schemas.microsoft.com/office/drawing/2014/main" id="{02846964-7A7D-81AE-A024-DAE4B4E82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81" y="3276501"/>
                <a:ext cx="3851083" cy="488657"/>
              </a:xfrm>
              <a:custGeom>
                <a:avLst/>
                <a:gdLst>
                  <a:gd name="T0" fmla="*/ 862 w 1724"/>
                  <a:gd name="T1" fmla="*/ 167 h 219"/>
                  <a:gd name="T2" fmla="*/ 0 w 1724"/>
                  <a:gd name="T3" fmla="*/ 0 h 219"/>
                  <a:gd name="T4" fmla="*/ 0 w 1724"/>
                  <a:gd name="T5" fmla="*/ 0 h 219"/>
                  <a:gd name="T6" fmla="*/ 862 w 1724"/>
                  <a:gd name="T7" fmla="*/ 219 h 219"/>
                  <a:gd name="T8" fmla="*/ 1724 w 1724"/>
                  <a:gd name="T9" fmla="*/ 0 h 219"/>
                  <a:gd name="T10" fmla="*/ 1724 w 1724"/>
                  <a:gd name="T11" fmla="*/ 0 h 219"/>
                  <a:gd name="T12" fmla="*/ 862 w 1724"/>
                  <a:gd name="T13" fmla="*/ 16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4" h="219">
                    <a:moveTo>
                      <a:pt x="862" y="167"/>
                    </a:moveTo>
                    <a:cubicBezTo>
                      <a:pt x="444" y="167"/>
                      <a:pt x="94" y="9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1"/>
                      <a:pt x="386" y="219"/>
                      <a:pt x="862" y="219"/>
                    </a:cubicBezTo>
                    <a:cubicBezTo>
                      <a:pt x="1338" y="219"/>
                      <a:pt x="1724" y="121"/>
                      <a:pt x="1724" y="0"/>
                    </a:cubicBezTo>
                    <a:cubicBezTo>
                      <a:pt x="1724" y="0"/>
                      <a:pt x="1724" y="0"/>
                      <a:pt x="1724" y="0"/>
                    </a:cubicBezTo>
                    <a:cubicBezTo>
                      <a:pt x="1630" y="96"/>
                      <a:pt x="1280" y="167"/>
                      <a:pt x="862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5B625CF-1C2B-6B11-71A1-A425E759F988}"/>
                </a:ext>
              </a:extLst>
            </p:cNvPr>
            <p:cNvGrpSpPr/>
            <p:nvPr/>
          </p:nvGrpSpPr>
          <p:grpSpPr>
            <a:xfrm>
              <a:off x="4475937" y="1953517"/>
              <a:ext cx="3243170" cy="834790"/>
              <a:chOff x="4475937" y="2278826"/>
              <a:chExt cx="3243170" cy="834790"/>
            </a:xfrm>
            <a:solidFill>
              <a:schemeClr val="accent4">
                <a:alpha val="90000"/>
              </a:schemeClr>
            </a:solidFill>
          </p:grpSpPr>
          <p:sp>
            <p:nvSpPr>
              <p:cNvPr id="63" name="Oval 15">
                <a:extLst>
                  <a:ext uri="{FF2B5EF4-FFF2-40B4-BE49-F238E27FC236}">
                    <a16:creationId xmlns:a16="http://schemas.microsoft.com/office/drawing/2014/main" id="{6C459BCE-2203-BECC-0C96-81372F97C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5937" y="2278826"/>
                <a:ext cx="3243170" cy="83478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16">
                <a:extLst>
                  <a:ext uri="{FF2B5EF4-FFF2-40B4-BE49-F238E27FC236}">
                    <a16:creationId xmlns:a16="http://schemas.microsoft.com/office/drawing/2014/main" id="{1B16514F-78B1-91E4-F05A-192A71DD6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5937" y="2696221"/>
                <a:ext cx="3243170" cy="417395"/>
              </a:xfrm>
              <a:custGeom>
                <a:avLst/>
                <a:gdLst>
                  <a:gd name="T0" fmla="*/ 726 w 1452"/>
                  <a:gd name="T1" fmla="*/ 143 h 187"/>
                  <a:gd name="T2" fmla="*/ 0 w 1452"/>
                  <a:gd name="T3" fmla="*/ 0 h 187"/>
                  <a:gd name="T4" fmla="*/ 0 w 1452"/>
                  <a:gd name="T5" fmla="*/ 0 h 187"/>
                  <a:gd name="T6" fmla="*/ 726 w 1452"/>
                  <a:gd name="T7" fmla="*/ 187 h 187"/>
                  <a:gd name="T8" fmla="*/ 1452 w 1452"/>
                  <a:gd name="T9" fmla="*/ 0 h 187"/>
                  <a:gd name="T10" fmla="*/ 1452 w 1452"/>
                  <a:gd name="T11" fmla="*/ 0 h 187"/>
                  <a:gd name="T12" fmla="*/ 726 w 1452"/>
                  <a:gd name="T13" fmla="*/ 1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2" h="187">
                    <a:moveTo>
                      <a:pt x="726" y="143"/>
                    </a:moveTo>
                    <a:cubicBezTo>
                      <a:pt x="374" y="143"/>
                      <a:pt x="79" y="8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3"/>
                      <a:pt x="325" y="187"/>
                      <a:pt x="726" y="187"/>
                    </a:cubicBezTo>
                    <a:cubicBezTo>
                      <a:pt x="1127" y="187"/>
                      <a:pt x="1452" y="103"/>
                      <a:pt x="1452" y="0"/>
                    </a:cubicBezTo>
                    <a:cubicBezTo>
                      <a:pt x="1452" y="0"/>
                      <a:pt x="1452" y="0"/>
                      <a:pt x="1452" y="0"/>
                    </a:cubicBezTo>
                    <a:cubicBezTo>
                      <a:pt x="1372" y="82"/>
                      <a:pt x="1078" y="143"/>
                      <a:pt x="726" y="1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5320E1A-B02C-36F6-1EB1-E52FB1236C20}"/>
                </a:ext>
              </a:extLst>
            </p:cNvPr>
            <p:cNvGrpSpPr/>
            <p:nvPr/>
          </p:nvGrpSpPr>
          <p:grpSpPr>
            <a:xfrm>
              <a:off x="5127480" y="1549211"/>
              <a:ext cx="1938631" cy="577372"/>
              <a:chOff x="5127480" y="1874520"/>
              <a:chExt cx="1938631" cy="577372"/>
            </a:xfrm>
            <a:solidFill>
              <a:schemeClr val="accent2">
                <a:alpha val="90000"/>
              </a:schemeClr>
            </a:solidFill>
          </p:grpSpPr>
          <p:sp>
            <p:nvSpPr>
              <p:cNvPr id="61" name="Oval 17">
                <a:extLst>
                  <a:ext uri="{FF2B5EF4-FFF2-40B4-BE49-F238E27FC236}">
                    <a16:creationId xmlns:a16="http://schemas.microsoft.com/office/drawing/2014/main" id="{A7AC9480-9383-4FC0-ABE6-8B8622718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480" y="1874520"/>
                <a:ext cx="1938631" cy="577372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BBF4DAC3-D98A-9862-188B-AE79214FD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480" y="2162479"/>
                <a:ext cx="1938631" cy="289413"/>
              </a:xfrm>
              <a:custGeom>
                <a:avLst/>
                <a:gdLst>
                  <a:gd name="T0" fmla="*/ 434 w 868"/>
                  <a:gd name="T1" fmla="*/ 100 h 130"/>
                  <a:gd name="T2" fmla="*/ 0 w 868"/>
                  <a:gd name="T3" fmla="*/ 0 h 130"/>
                  <a:gd name="T4" fmla="*/ 0 w 868"/>
                  <a:gd name="T5" fmla="*/ 1 h 130"/>
                  <a:gd name="T6" fmla="*/ 434 w 868"/>
                  <a:gd name="T7" fmla="*/ 130 h 130"/>
                  <a:gd name="T8" fmla="*/ 868 w 868"/>
                  <a:gd name="T9" fmla="*/ 1 h 130"/>
                  <a:gd name="T10" fmla="*/ 868 w 868"/>
                  <a:gd name="T11" fmla="*/ 0 h 130"/>
                  <a:gd name="T12" fmla="*/ 434 w 868"/>
                  <a:gd name="T13" fmla="*/ 10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8" h="130">
                    <a:moveTo>
                      <a:pt x="434" y="100"/>
                    </a:moveTo>
                    <a:cubicBezTo>
                      <a:pt x="224" y="100"/>
                      <a:pt x="47" y="57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72"/>
                      <a:pt x="194" y="130"/>
                      <a:pt x="434" y="130"/>
                    </a:cubicBezTo>
                    <a:cubicBezTo>
                      <a:pt x="674" y="130"/>
                      <a:pt x="868" y="72"/>
                      <a:pt x="868" y="1"/>
                    </a:cubicBezTo>
                    <a:cubicBezTo>
                      <a:pt x="868" y="0"/>
                      <a:pt x="868" y="0"/>
                      <a:pt x="868" y="0"/>
                    </a:cubicBezTo>
                    <a:cubicBezTo>
                      <a:pt x="821" y="57"/>
                      <a:pt x="644" y="100"/>
                      <a:pt x="434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611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D4D-B907-5A89-520B-1A3A600F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482388"/>
            <a:ext cx="11030543" cy="66278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Performance of each sector relative to global economy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5FD604-53AE-6ED0-249B-0A52E8C6976F}"/>
              </a:ext>
            </a:extLst>
          </p:cNvPr>
          <p:cNvGrpSpPr/>
          <p:nvPr/>
        </p:nvGrpSpPr>
        <p:grpSpPr>
          <a:xfrm>
            <a:off x="0" y="6675120"/>
            <a:ext cx="12191999" cy="182880"/>
            <a:chOff x="0" y="6675120"/>
            <a:chExt cx="12191999" cy="182880"/>
          </a:xfrm>
        </p:grpSpPr>
        <p:sp>
          <p:nvSpPr>
            <p:cNvPr id="6" name="Google Shape;16;p8">
              <a:extLst>
                <a:ext uri="{FF2B5EF4-FFF2-40B4-BE49-F238E27FC236}">
                  <a16:creationId xmlns:a16="http://schemas.microsoft.com/office/drawing/2014/main" id="{AD70E254-0BE2-EB95-EA10-305F72788577}"/>
                </a:ext>
              </a:extLst>
            </p:cNvPr>
            <p:cNvSpPr/>
            <p:nvPr userDrawn="1"/>
          </p:nvSpPr>
          <p:spPr>
            <a:xfrm>
              <a:off x="0" y="6675120"/>
              <a:ext cx="9000564" cy="182880"/>
            </a:xfrm>
            <a:custGeom>
              <a:avLst/>
              <a:gdLst/>
              <a:ahLst/>
              <a:cxnLst/>
              <a:rect l="l" t="t" r="r" b="b"/>
              <a:pathLst>
                <a:path w="9000564" h="182880" extrusionOk="0">
                  <a:moveTo>
                    <a:pt x="0" y="0"/>
                  </a:moveTo>
                  <a:lnTo>
                    <a:pt x="9000564" y="0"/>
                  </a:lnTo>
                  <a:lnTo>
                    <a:pt x="8914503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;p8">
              <a:extLst>
                <a:ext uri="{FF2B5EF4-FFF2-40B4-BE49-F238E27FC236}">
                  <a16:creationId xmlns:a16="http://schemas.microsoft.com/office/drawing/2014/main" id="{3588B0A7-DA2F-C94E-111D-F27CB96954D3}"/>
                </a:ext>
              </a:extLst>
            </p:cNvPr>
            <p:cNvSpPr/>
            <p:nvPr userDrawn="1"/>
          </p:nvSpPr>
          <p:spPr>
            <a:xfrm>
              <a:off x="8978148" y="6675120"/>
              <a:ext cx="3213851" cy="182880"/>
            </a:xfrm>
            <a:custGeom>
              <a:avLst/>
              <a:gdLst/>
              <a:ahLst/>
              <a:cxnLst/>
              <a:rect l="l" t="t" r="r" b="b"/>
              <a:pathLst>
                <a:path w="3213851" h="182880" extrusionOk="0">
                  <a:moveTo>
                    <a:pt x="86061" y="0"/>
                  </a:moveTo>
                  <a:lnTo>
                    <a:pt x="3213851" y="0"/>
                  </a:lnTo>
                  <a:lnTo>
                    <a:pt x="321385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FFD2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F95B015-B20F-6C1D-E32D-447A8A940023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CBFA0BB-23D4-0F14-6267-AC0D76098855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8;p5">
            <a:extLst>
              <a:ext uri="{FF2B5EF4-FFF2-40B4-BE49-F238E27FC236}">
                <a16:creationId xmlns:a16="http://schemas.microsoft.com/office/drawing/2014/main" id="{9EA9A081-C311-2994-A86F-4F2078AD7EA0}"/>
              </a:ext>
            </a:extLst>
          </p:cNvPr>
          <p:cNvSpPr/>
          <p:nvPr/>
        </p:nvSpPr>
        <p:spPr>
          <a:xfrm>
            <a:off x="7103278" y="1506453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5;p5">
            <a:extLst>
              <a:ext uri="{FF2B5EF4-FFF2-40B4-BE49-F238E27FC236}">
                <a16:creationId xmlns:a16="http://schemas.microsoft.com/office/drawing/2014/main" id="{89ABAFEA-7B30-4C5D-CC3F-16A251BC1690}"/>
              </a:ext>
            </a:extLst>
          </p:cNvPr>
          <p:cNvSpPr/>
          <p:nvPr/>
        </p:nvSpPr>
        <p:spPr>
          <a:xfrm>
            <a:off x="7103278" y="4117775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INFERENCES</a:t>
            </a:r>
          </a:p>
        </p:txBody>
      </p:sp>
      <p:sp>
        <p:nvSpPr>
          <p:cNvPr id="9" name="Google Shape;98;p5">
            <a:extLst>
              <a:ext uri="{FF2B5EF4-FFF2-40B4-BE49-F238E27FC236}">
                <a16:creationId xmlns:a16="http://schemas.microsoft.com/office/drawing/2014/main" id="{73DD30F5-C25C-0ED3-AB50-D6148353B82F}"/>
              </a:ext>
            </a:extLst>
          </p:cNvPr>
          <p:cNvSpPr/>
          <p:nvPr/>
        </p:nvSpPr>
        <p:spPr>
          <a:xfrm>
            <a:off x="863599" y="1506453"/>
            <a:ext cx="6062134" cy="513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6EC67-6298-ACE3-3B8D-6130A54628D4}"/>
              </a:ext>
            </a:extLst>
          </p:cNvPr>
          <p:cNvSpPr/>
          <p:nvPr/>
        </p:nvSpPr>
        <p:spPr>
          <a:xfrm>
            <a:off x="7103278" y="2115701"/>
            <a:ext cx="4931740" cy="2450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Four sectors and global indices in a time series plot from Jan 2020 to Jul 2023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Tech sector is outperforming the global as well as the other industries' indices.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tech industry flourished as the stock prices of all other businesses crashed during Covid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97B14A-3CD1-5B7C-6F55-87A7914E46D1}"/>
              </a:ext>
            </a:extLst>
          </p:cNvPr>
          <p:cNvSpPr/>
          <p:nvPr/>
        </p:nvSpPr>
        <p:spPr>
          <a:xfrm>
            <a:off x="7103278" y="4662146"/>
            <a:ext cx="4931740" cy="15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Rise in the Tech sector can be attributed to aggressive digitization and the fact that more people were working from home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Over hiring during the COVID period resulted in crash in prices post the Ukraine war due to a recession in the US economy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B407DB-6AB7-A0BD-7765-1ED3D0E89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16" r="23958"/>
          <a:stretch/>
        </p:blipFill>
        <p:spPr>
          <a:xfrm>
            <a:off x="156982" y="2286000"/>
            <a:ext cx="6717847" cy="30710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71DB52-CD51-5A8C-4040-841669F4A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449" t="11716" b="58068"/>
          <a:stretch/>
        </p:blipFill>
        <p:spPr>
          <a:xfrm>
            <a:off x="795866" y="2380765"/>
            <a:ext cx="1075268" cy="133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D4D-B907-5A89-520B-1A3A600F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482388"/>
            <a:ext cx="11030543" cy="66278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Amazon vs Global Economy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5FD604-53AE-6ED0-249B-0A52E8C6976F}"/>
              </a:ext>
            </a:extLst>
          </p:cNvPr>
          <p:cNvGrpSpPr/>
          <p:nvPr/>
        </p:nvGrpSpPr>
        <p:grpSpPr>
          <a:xfrm>
            <a:off x="0" y="6675120"/>
            <a:ext cx="12191999" cy="182880"/>
            <a:chOff x="0" y="6675120"/>
            <a:chExt cx="12191999" cy="182880"/>
          </a:xfrm>
        </p:grpSpPr>
        <p:sp>
          <p:nvSpPr>
            <p:cNvPr id="6" name="Google Shape;16;p8">
              <a:extLst>
                <a:ext uri="{FF2B5EF4-FFF2-40B4-BE49-F238E27FC236}">
                  <a16:creationId xmlns:a16="http://schemas.microsoft.com/office/drawing/2014/main" id="{AD70E254-0BE2-EB95-EA10-305F72788577}"/>
                </a:ext>
              </a:extLst>
            </p:cNvPr>
            <p:cNvSpPr/>
            <p:nvPr userDrawn="1"/>
          </p:nvSpPr>
          <p:spPr>
            <a:xfrm>
              <a:off x="0" y="6675120"/>
              <a:ext cx="9000564" cy="182880"/>
            </a:xfrm>
            <a:custGeom>
              <a:avLst/>
              <a:gdLst/>
              <a:ahLst/>
              <a:cxnLst/>
              <a:rect l="l" t="t" r="r" b="b"/>
              <a:pathLst>
                <a:path w="9000564" h="182880" extrusionOk="0">
                  <a:moveTo>
                    <a:pt x="0" y="0"/>
                  </a:moveTo>
                  <a:lnTo>
                    <a:pt x="9000564" y="0"/>
                  </a:lnTo>
                  <a:lnTo>
                    <a:pt x="8914503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;p8">
              <a:extLst>
                <a:ext uri="{FF2B5EF4-FFF2-40B4-BE49-F238E27FC236}">
                  <a16:creationId xmlns:a16="http://schemas.microsoft.com/office/drawing/2014/main" id="{3588B0A7-DA2F-C94E-111D-F27CB96954D3}"/>
                </a:ext>
              </a:extLst>
            </p:cNvPr>
            <p:cNvSpPr/>
            <p:nvPr userDrawn="1"/>
          </p:nvSpPr>
          <p:spPr>
            <a:xfrm>
              <a:off x="8978148" y="6675120"/>
              <a:ext cx="3213851" cy="182880"/>
            </a:xfrm>
            <a:custGeom>
              <a:avLst/>
              <a:gdLst/>
              <a:ahLst/>
              <a:cxnLst/>
              <a:rect l="l" t="t" r="r" b="b"/>
              <a:pathLst>
                <a:path w="3213851" h="182880" extrusionOk="0">
                  <a:moveTo>
                    <a:pt x="86061" y="0"/>
                  </a:moveTo>
                  <a:lnTo>
                    <a:pt x="3213851" y="0"/>
                  </a:lnTo>
                  <a:lnTo>
                    <a:pt x="321385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FFD2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F95B015-B20F-6C1D-E32D-447A8A940023}"/>
              </a:ext>
            </a:extLst>
          </p:cNvPr>
          <p:cNvSpPr/>
          <p:nvPr/>
        </p:nvSpPr>
        <p:spPr>
          <a:xfrm>
            <a:off x="-709675" y="506465"/>
            <a:ext cx="1216152" cy="513027"/>
          </a:xfrm>
          <a:prstGeom prst="parallelogram">
            <a:avLst>
              <a:gd name="adj" fmla="val 58007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CBFA0BB-23D4-0F14-6267-AC0D76098855}"/>
              </a:ext>
            </a:extLst>
          </p:cNvPr>
          <p:cNvSpPr/>
          <p:nvPr/>
        </p:nvSpPr>
        <p:spPr>
          <a:xfrm>
            <a:off x="297857" y="514879"/>
            <a:ext cx="498009" cy="513027"/>
          </a:xfrm>
          <a:prstGeom prst="parallelogram">
            <a:avLst>
              <a:gd name="adj" fmla="val 58007"/>
            </a:avLst>
          </a:prstGeom>
          <a:solidFill>
            <a:srgbClr val="FFD2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98;p5">
            <a:extLst>
              <a:ext uri="{FF2B5EF4-FFF2-40B4-BE49-F238E27FC236}">
                <a16:creationId xmlns:a16="http://schemas.microsoft.com/office/drawing/2014/main" id="{73DD30F5-C25C-0ED3-AB50-D6148353B82F}"/>
              </a:ext>
            </a:extLst>
          </p:cNvPr>
          <p:cNvSpPr/>
          <p:nvPr/>
        </p:nvSpPr>
        <p:spPr>
          <a:xfrm>
            <a:off x="863599" y="1506453"/>
            <a:ext cx="6062134" cy="513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6EC67-6298-ACE3-3B8D-6130A54628D4}"/>
              </a:ext>
            </a:extLst>
          </p:cNvPr>
          <p:cNvSpPr/>
          <p:nvPr/>
        </p:nvSpPr>
        <p:spPr>
          <a:xfrm>
            <a:off x="7103278" y="2115701"/>
            <a:ext cx="4931740" cy="1313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Amazon's stock witnessed nearly twofold increase during the initial wave of the COVID-19 pandemic.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center portion of graph is displaying abnormally high deviation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Clear and consistent skewness towards amazon during lockdown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97B14A-3CD1-5B7C-6F55-87A7914E46D1}"/>
              </a:ext>
            </a:extLst>
          </p:cNvPr>
          <p:cNvSpPr/>
          <p:nvPr/>
        </p:nvSpPr>
        <p:spPr>
          <a:xfrm>
            <a:off x="7103278" y="4519646"/>
            <a:ext cx="4931740" cy="209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Amazon was well prepared for lockdown 2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They made the most of it resulting in actual value that is much higher than the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Additionally, AWS reported high profits during this phase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A386E6-76A9-688B-E630-C745B634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" y="2247692"/>
            <a:ext cx="6924195" cy="2450592"/>
          </a:xfrm>
          <a:prstGeom prst="rect">
            <a:avLst/>
          </a:prstGeom>
        </p:spPr>
      </p:pic>
      <p:sp>
        <p:nvSpPr>
          <p:cNvPr id="14" name="Google Shape;98;p5">
            <a:extLst>
              <a:ext uri="{FF2B5EF4-FFF2-40B4-BE49-F238E27FC236}">
                <a16:creationId xmlns:a16="http://schemas.microsoft.com/office/drawing/2014/main" id="{4F58B584-9A58-AC79-0520-7D9A2C4A8252}"/>
              </a:ext>
            </a:extLst>
          </p:cNvPr>
          <p:cNvSpPr/>
          <p:nvPr/>
        </p:nvSpPr>
        <p:spPr>
          <a:xfrm>
            <a:off x="7103278" y="1506453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5;p5">
            <a:extLst>
              <a:ext uri="{FF2B5EF4-FFF2-40B4-BE49-F238E27FC236}">
                <a16:creationId xmlns:a16="http://schemas.microsoft.com/office/drawing/2014/main" id="{6BD76AF0-1414-7AB7-3988-59876949FD70}"/>
              </a:ext>
            </a:extLst>
          </p:cNvPr>
          <p:cNvSpPr/>
          <p:nvPr/>
        </p:nvSpPr>
        <p:spPr>
          <a:xfrm>
            <a:off x="7089535" y="3910336"/>
            <a:ext cx="4931740" cy="51302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INFERENCES</a:t>
            </a:r>
          </a:p>
        </p:txBody>
      </p:sp>
    </p:spTree>
    <p:extLst>
      <p:ext uri="{BB962C8B-B14F-4D97-AF65-F5344CB8AC3E}">
        <p14:creationId xmlns:p14="http://schemas.microsoft.com/office/powerpoint/2010/main" val="393185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MD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21833"/>
      </a:accent1>
      <a:accent2>
        <a:srgbClr val="EB4259"/>
      </a:accent2>
      <a:accent3>
        <a:srgbClr val="FFD200"/>
      </a:accent3>
      <a:accent4>
        <a:srgbClr val="FFDB33"/>
      </a:accent4>
      <a:accent5>
        <a:srgbClr val="7F7F7F"/>
      </a:accent5>
      <a:accent6>
        <a:srgbClr val="AD723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1433</Words>
  <Application>Microsoft Office PowerPoint</Application>
  <PresentationFormat>Widescreen</PresentationFormat>
  <Paragraphs>188</Paragraphs>
  <Slides>15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Wingdings</vt:lpstr>
      <vt:lpstr>Times New Roman</vt:lpstr>
      <vt:lpstr>Calibri</vt:lpstr>
      <vt:lpstr>Source Sans Pro Light</vt:lpstr>
      <vt:lpstr>Arial</vt:lpstr>
      <vt:lpstr>Office Theme</vt:lpstr>
      <vt:lpstr>PowerPoint Presentation</vt:lpstr>
      <vt:lpstr>PowerPoint Presentation</vt:lpstr>
      <vt:lpstr>Financial Terms used in this analysis . . .</vt:lpstr>
      <vt:lpstr>PowerPoint Presentation</vt:lpstr>
      <vt:lpstr>PowerPoint Presentation</vt:lpstr>
      <vt:lpstr>Gathering Data Needed for this analysis</vt:lpstr>
      <vt:lpstr>Processing Data</vt:lpstr>
      <vt:lpstr>Performance of each sector relative to global economy</vt:lpstr>
      <vt:lpstr>Amazon vs Global Economy</vt:lpstr>
      <vt:lpstr>Understanding volatility in Amazon</vt:lpstr>
      <vt:lpstr>Summing it up</vt:lpstr>
      <vt:lpstr>PowerPoint Presentation</vt:lpstr>
      <vt:lpstr>PowerPoint Presentation</vt:lpstr>
      <vt:lpstr>II – A deeper look into the tech sector</vt:lpstr>
      <vt:lpstr>III – Amazon vs Other Tech Stocks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saketh gangavaram</dc:creator>
  <cp:lastModifiedBy>SG</cp:lastModifiedBy>
  <cp:revision>61</cp:revision>
  <dcterms:created xsi:type="dcterms:W3CDTF">2023-04-26T18:30:01Z</dcterms:created>
  <dcterms:modified xsi:type="dcterms:W3CDTF">2023-12-07T03:14:02Z</dcterms:modified>
</cp:coreProperties>
</file>